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52"/>
  </p:notesMasterIdLst>
  <p:sldIdLst>
    <p:sldId id="303" r:id="rId5"/>
    <p:sldId id="297" r:id="rId6"/>
    <p:sldId id="340" r:id="rId7"/>
    <p:sldId id="339" r:id="rId8"/>
    <p:sldId id="310" r:id="rId9"/>
    <p:sldId id="301" r:id="rId10"/>
    <p:sldId id="314" r:id="rId11"/>
    <p:sldId id="309" r:id="rId12"/>
    <p:sldId id="341" r:id="rId13"/>
    <p:sldId id="315" r:id="rId14"/>
    <p:sldId id="318" r:id="rId15"/>
    <p:sldId id="338" r:id="rId16"/>
    <p:sldId id="361" r:id="rId17"/>
    <p:sldId id="321" r:id="rId18"/>
    <p:sldId id="322" r:id="rId19"/>
    <p:sldId id="311" r:id="rId20"/>
    <p:sldId id="327" r:id="rId21"/>
    <p:sldId id="328" r:id="rId22"/>
    <p:sldId id="329" r:id="rId23"/>
    <p:sldId id="330" r:id="rId24"/>
    <p:sldId id="332" r:id="rId25"/>
    <p:sldId id="333" r:id="rId26"/>
    <p:sldId id="334" r:id="rId27"/>
    <p:sldId id="335" r:id="rId28"/>
    <p:sldId id="336" r:id="rId29"/>
    <p:sldId id="337" r:id="rId30"/>
    <p:sldId id="272" r:id="rId31"/>
    <p:sldId id="359" r:id="rId32"/>
    <p:sldId id="326" r:id="rId33"/>
    <p:sldId id="362" r:id="rId34"/>
    <p:sldId id="363" r:id="rId35"/>
    <p:sldId id="364" r:id="rId36"/>
    <p:sldId id="293" r:id="rId37"/>
    <p:sldId id="262" r:id="rId38"/>
    <p:sldId id="275" r:id="rId39"/>
    <p:sldId id="344" r:id="rId40"/>
    <p:sldId id="350" r:id="rId41"/>
    <p:sldId id="349" r:id="rId42"/>
    <p:sldId id="354" r:id="rId43"/>
    <p:sldId id="353" r:id="rId44"/>
    <p:sldId id="352" r:id="rId45"/>
    <p:sldId id="351" r:id="rId46"/>
    <p:sldId id="286" r:id="rId47"/>
    <p:sldId id="355" r:id="rId48"/>
    <p:sldId id="356" r:id="rId49"/>
    <p:sldId id="357" r:id="rId50"/>
    <p:sldId id="358"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odrich-Kresse, Nola" initials="GN" lastIdx="9" clrIdx="0">
    <p:extLst>
      <p:ext uri="{19B8F6BF-5375-455C-9EA6-DF929625EA0E}">
        <p15:presenceInfo xmlns:p15="http://schemas.microsoft.com/office/powerpoint/2012/main" userId="S-1-5-21-935473525-2536210359-3953971243-3644" providerId="AD"/>
      </p:ext>
    </p:extLst>
  </p:cmAuthor>
  <p:cmAuthor id="2" name="Kaitlin Pettine" initials="KP" lastIdx="1" clrIdx="1">
    <p:extLst>
      <p:ext uri="{19B8F6BF-5375-455C-9EA6-DF929625EA0E}">
        <p15:presenceInfo xmlns:p15="http://schemas.microsoft.com/office/powerpoint/2012/main" userId="S-1-5-21-1465793606-805634962-473433858-74637" providerId="AD"/>
      </p:ext>
    </p:extLst>
  </p:cmAuthor>
  <p:cmAuthor id="3" name="Grace Marzolf" initials="GM" lastIdx="8" clrIdx="2">
    <p:extLst>
      <p:ext uri="{19B8F6BF-5375-455C-9EA6-DF929625EA0E}">
        <p15:presenceInfo xmlns:p15="http://schemas.microsoft.com/office/powerpoint/2012/main" userId="S-1-5-21-1465793606-805634962-473433858-78655" providerId="AD"/>
      </p:ext>
    </p:extLst>
  </p:cmAuthor>
  <p:cmAuthor id="4" name="Young, Cora" initials="CY" lastIdx="3" clrIdx="3">
    <p:extLst>
      <p:ext uri="{19B8F6BF-5375-455C-9EA6-DF929625EA0E}">
        <p15:presenceInfo xmlns:p15="http://schemas.microsoft.com/office/powerpoint/2012/main" userId="S::Cora.Young@orleanscountyny.gov::19d804fa-c640-44b4-ae12-6b561e6d0ae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003366"/>
    <a:srgbClr val="FFFFFF"/>
    <a:srgbClr val="9C64A1"/>
    <a:srgbClr val="7861A5"/>
    <a:srgbClr val="6276A9"/>
    <a:srgbClr val="5FA6AE"/>
    <a:srgbClr val="5AB28A"/>
    <a:srgbClr val="5EB760"/>
    <a:srgbClr val="98BB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2574A4-6F81-80F2-3616-EEE22966F10C}" v="5" dt="2025-11-03T16:19:41.2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41" autoAdjust="0"/>
    <p:restoredTop sz="94660"/>
  </p:normalViewPr>
  <p:slideViewPr>
    <p:cSldViewPr snapToGrid="0">
      <p:cViewPr varScale="1">
        <p:scale>
          <a:sx n="101" d="100"/>
          <a:sy n="101" d="100"/>
        </p:scale>
        <p:origin x="78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F8AB2-821E-4847-AE8B-2B2592B32127}" type="datetimeFigureOut">
              <a:rPr lang="en-US" smtClean="0"/>
              <a:t>11/12/2025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1E57C2-F9B3-41A6-BDBD-F83CCA91B3D6}" type="slidenum">
              <a:rPr lang="en-US" smtClean="0"/>
              <a:t>‹#›</a:t>
            </a:fld>
            <a:endParaRPr lang="en-US"/>
          </a:p>
        </p:txBody>
      </p:sp>
    </p:spTree>
    <p:extLst>
      <p:ext uri="{BB962C8B-B14F-4D97-AF65-F5344CB8AC3E}">
        <p14:creationId xmlns:p14="http://schemas.microsoft.com/office/powerpoint/2010/main" val="369369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25" indent="-174625">
              <a:buFont typeface="Arial" panose="020B0604020202020204" pitchFamily="34" charset="0"/>
              <a:buChar char="•"/>
            </a:pPr>
            <a:r>
              <a:rPr lang="en-US" sz="1200" dirty="0"/>
              <a:t>Sadness</a:t>
            </a:r>
          </a:p>
          <a:p>
            <a:pPr marL="174625" indent="-174625">
              <a:buFont typeface="Arial" panose="020B0604020202020204" pitchFamily="34" charset="0"/>
              <a:buChar char="•"/>
            </a:pPr>
            <a:r>
              <a:rPr lang="en-US" sz="1200" dirty="0"/>
              <a:t>Shock</a:t>
            </a:r>
          </a:p>
          <a:p>
            <a:pPr marL="174625" indent="-174625">
              <a:buFont typeface="Arial" panose="020B0604020202020204" pitchFamily="34" charset="0"/>
              <a:buChar char="•"/>
            </a:pPr>
            <a:r>
              <a:rPr lang="en-US" sz="1200" dirty="0"/>
              <a:t>Despair </a:t>
            </a:r>
          </a:p>
          <a:p>
            <a:pPr marL="174625" indent="-174625">
              <a:buFont typeface="Arial" panose="020B0604020202020204" pitchFamily="34" charset="0"/>
              <a:buChar char="•"/>
            </a:pPr>
            <a:r>
              <a:rPr lang="en-US" sz="1200" dirty="0"/>
              <a:t>Numbness</a:t>
            </a:r>
          </a:p>
          <a:p>
            <a:pPr marL="174625" indent="-174625">
              <a:buFont typeface="Arial" panose="020B0604020202020204" pitchFamily="34" charset="0"/>
              <a:buChar char="•"/>
            </a:pPr>
            <a:r>
              <a:rPr lang="en-US" sz="1200" dirty="0"/>
              <a:t>Overwhelmed</a:t>
            </a:r>
          </a:p>
          <a:p>
            <a:pPr marL="174625" indent="-174625">
              <a:buFont typeface="Arial" panose="020B0604020202020204" pitchFamily="34" charset="0"/>
              <a:buChar char="•"/>
            </a:pPr>
            <a:r>
              <a:rPr lang="en-US" sz="1200" dirty="0"/>
              <a:t>Exhaustion</a:t>
            </a:r>
          </a:p>
          <a:p>
            <a:pPr marL="174625" indent="-174625">
              <a:buFont typeface="Arial" panose="020B0604020202020204" pitchFamily="34" charset="0"/>
              <a:buChar char="•"/>
            </a:pPr>
            <a:r>
              <a:rPr lang="en-US" sz="1200" dirty="0"/>
              <a:t>Grief</a:t>
            </a:r>
          </a:p>
          <a:p>
            <a:pPr marL="174625" indent="-174625">
              <a:buFont typeface="Arial" panose="020B0604020202020204" pitchFamily="34" charset="0"/>
              <a:buChar char="•"/>
            </a:pPr>
            <a:r>
              <a:rPr lang="en-US" sz="1200" dirty="0"/>
              <a:t>Anguish</a:t>
            </a:r>
            <a:endParaRPr lang="en-US" dirty="0"/>
          </a:p>
          <a:p>
            <a:endParaRPr lang="en-US" dirty="0"/>
          </a:p>
        </p:txBody>
      </p:sp>
      <p:sp>
        <p:nvSpPr>
          <p:cNvPr id="4" name="Slide Number Placeholder 3"/>
          <p:cNvSpPr>
            <a:spLocks noGrp="1"/>
          </p:cNvSpPr>
          <p:nvPr>
            <p:ph type="sldNum" sz="quarter" idx="5"/>
          </p:nvPr>
        </p:nvSpPr>
        <p:spPr/>
        <p:txBody>
          <a:bodyPr/>
          <a:lstStyle/>
          <a:p>
            <a:fld id="{E51E57C2-F9B3-41A6-BDBD-F83CCA91B3D6}" type="slidenum">
              <a:rPr lang="en-US" smtClean="0"/>
              <a:t>12</a:t>
            </a:fld>
            <a:endParaRPr lang="en-US"/>
          </a:p>
        </p:txBody>
      </p:sp>
    </p:spTree>
    <p:extLst>
      <p:ext uri="{BB962C8B-B14F-4D97-AF65-F5344CB8AC3E}">
        <p14:creationId xmlns:p14="http://schemas.microsoft.com/office/powerpoint/2010/main" val="182616149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smtClean="0"/>
              <a:t>11/12/2025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10974503" y="5634612"/>
            <a:ext cx="1216591" cy="1223388"/>
          </a:xfrm>
          <a:prstGeom prst="rect">
            <a:avLst/>
          </a:prstGeom>
        </p:spPr>
      </p:pic>
    </p:spTree>
    <p:extLst>
      <p:ext uri="{BB962C8B-B14F-4D97-AF65-F5344CB8AC3E}">
        <p14:creationId xmlns:p14="http://schemas.microsoft.com/office/powerpoint/2010/main" val="421647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smtClean="0"/>
              <a:t>11/12/2025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52709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47B1BF-4039-460D-A637-65428CBD720E}" type="datetimeFigureOut">
              <a:rPr lang="en-US" smtClean="0"/>
              <a:t>11/12/2025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63093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D862E7-95FA-4FC4-9EC5-DDBFA8DC7417}" type="datetimeFigureOut">
              <a:rPr lang="en-US" dirty="0"/>
              <a:t>11/12/2025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30352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AA39ACE-9343-4EBE-B5CA-AEA240A1DC53}" type="datetimeFigureOut">
              <a:rPr lang="en-US" smtClean="0"/>
              <a:t>11/12/2025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54528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A00F7B-89C5-4DF7-A309-6263220147D4}" type="datetimeFigureOut">
              <a:rPr lang="en-US" smtClean="0"/>
              <a:t>11/12/2025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10974503" y="5634612"/>
            <a:ext cx="1216591" cy="1223388"/>
          </a:xfrm>
          <a:prstGeom prst="rect">
            <a:avLst/>
          </a:prstGeom>
        </p:spPr>
      </p:pic>
    </p:spTree>
    <p:extLst>
      <p:ext uri="{BB962C8B-B14F-4D97-AF65-F5344CB8AC3E}">
        <p14:creationId xmlns:p14="http://schemas.microsoft.com/office/powerpoint/2010/main" val="603170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smtClean="0"/>
              <a:t>11/12/2025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2687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smtClean="0"/>
              <a:t>11/12/2025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6462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smtClean="0"/>
              <a:t>11/12/2025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3200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77ECC86-1672-4627-AEFE-EC5485C73905}" type="datetimeFigureOut">
              <a:rPr lang="en-US" smtClean="0"/>
              <a:t>11/12/2025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pic>
        <p:nvPicPr>
          <p:cNvPr id="10" name="Picture 9"/>
          <p:cNvPicPr>
            <a:picLocks noChangeAspect="1"/>
          </p:cNvPicPr>
          <p:nvPr userDrawn="1"/>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10974503" y="5634612"/>
            <a:ext cx="1216591" cy="1223388"/>
          </a:xfrm>
          <a:prstGeom prst="rect">
            <a:avLst/>
          </a:prstGeom>
        </p:spPr>
      </p:pic>
    </p:spTree>
    <p:extLst>
      <p:ext uri="{BB962C8B-B14F-4D97-AF65-F5344CB8AC3E}">
        <p14:creationId xmlns:p14="http://schemas.microsoft.com/office/powerpoint/2010/main" val="2009423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CDCB01F-D966-4C62-B900-0BE008A90C98}" type="datetimeFigureOut">
              <a:rPr lang="en-US" smtClean="0"/>
              <a:t>11/12/2025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351570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73A0EA-7DC7-4964-BB97-B173EF3B859A}" type="datetimeFigureOut">
              <a:rPr lang="en-US" smtClean="0"/>
              <a:t>11/12/2025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79118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0EF52CC-F3D9-41D4-BCE4-C208E61A3F31}" type="datetimeFigureOut">
              <a:rPr lang="en-US" smtClean="0"/>
              <a:t>11/12/2025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4">
            <a:extLst>
              <a:ext uri="{BEBA8EAE-BF5A-486C-A8C5-ECC9F3942E4B}">
                <a14:imgProps xmlns:a14="http://schemas.microsoft.com/office/drawing/2010/main">
                  <a14:imgLayer r:embed="rId15">
                    <a14:imgEffect>
                      <a14:backgroundRemoval t="0" b="100000" l="0" r="100000"/>
                    </a14:imgEffect>
                  </a14:imgLayer>
                </a14:imgProps>
              </a:ext>
            </a:extLst>
          </a:blip>
          <a:stretch>
            <a:fillRect/>
          </a:stretch>
        </p:blipFill>
        <p:spPr>
          <a:xfrm>
            <a:off x="10974503" y="5634612"/>
            <a:ext cx="1216591" cy="1223388"/>
          </a:xfrm>
          <a:prstGeom prst="rect">
            <a:avLst/>
          </a:prstGeom>
        </p:spPr>
      </p:pic>
    </p:spTree>
    <p:extLst>
      <p:ext uri="{BB962C8B-B14F-4D97-AF65-F5344CB8AC3E}">
        <p14:creationId xmlns:p14="http://schemas.microsoft.com/office/powerpoint/2010/main" val="420939518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OEv5VwKEYwk"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hyperlink" Target="https://www.youtube.com/watch?v=Y-25dGEiASU&amp;t=4s" TargetMode="External"/><Relationship Id="rId1" Type="http://schemas.openxmlformats.org/officeDocument/2006/relationships/slideLayout" Target="../slideLayouts/slideLayout7.xml"/><Relationship Id="rId6" Type="http://schemas.openxmlformats.org/officeDocument/2006/relationships/hyperlink" Target="https://www.coursera.org/learn/psychological-first-aid" TargetMode="External"/><Relationship Id="rId5" Type="http://schemas.openxmlformats.org/officeDocument/2006/relationships/hyperlink" Target="https://www.youtube.com/watch?v=AfdKqpGaa_k" TargetMode="External"/><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3" Type="http://schemas.openxmlformats.org/officeDocument/2006/relationships/hyperlink" Target="mailto:GOHealthMRC@orleanscountyny.gov" TargetMode="External"/><Relationship Id="rId2" Type="http://schemas.openxmlformats.org/officeDocument/2006/relationships/hyperlink" Target="https://bit.ly/4gcBUOe"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7906" y="3345381"/>
            <a:ext cx="8193743" cy="849702"/>
          </a:xfrm>
          <a:ln>
            <a:noFill/>
          </a:ln>
        </p:spPr>
        <p:txBody>
          <a:bodyPr>
            <a:normAutofit fontScale="90000"/>
          </a:bodyPr>
          <a:lstStyle/>
          <a:p>
            <a:pPr algn="l"/>
            <a:r>
              <a:rPr lang="en-US" sz="4800" b="1" dirty="0">
                <a:latin typeface="Arial" panose="020B0604020202020204" pitchFamily="34" charset="0"/>
                <a:cs typeface="Arial" panose="020B0604020202020204" pitchFamily="34" charset="0"/>
              </a:rPr>
              <a:t>Psychological First Aid (PFA)</a:t>
            </a:r>
            <a:endParaRPr lang="en-US" sz="4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97907" y="4455087"/>
            <a:ext cx="10475358" cy="1117687"/>
          </a:xfrm>
        </p:spPr>
        <p:txBody>
          <a:bodyPr>
            <a:normAutofit fontScale="92500" lnSpcReduction="10000"/>
          </a:bodyPr>
          <a:lstStyle/>
          <a:p>
            <a:r>
              <a:rPr lang="en-US" dirty="0">
                <a:latin typeface="Arial" panose="020B0604020202020204" pitchFamily="34" charset="0"/>
                <a:cs typeface="Arial" panose="020B0604020202020204" pitchFamily="34" charset="0"/>
              </a:rPr>
              <a:t>Introduction to Psychological First Aid for the GO Health Medical Reserve Corps</a:t>
            </a:r>
          </a:p>
          <a:p>
            <a:r>
              <a:rPr lang="en-US" dirty="0">
                <a:latin typeface="Arial" panose="020B0604020202020204" pitchFamily="34" charset="0"/>
                <a:cs typeface="Arial" panose="020B0604020202020204" pitchFamily="34" charset="0"/>
              </a:rPr>
              <a:t>1 of 2 Required MRC Trainings </a:t>
            </a:r>
          </a:p>
          <a:p>
            <a:endParaRPr lang="en-US" dirty="0">
              <a:latin typeface="Arial" panose="020B0604020202020204" pitchFamily="34" charset="0"/>
              <a:cs typeface="Arial" panose="020B0604020202020204" pitchFamily="34" charset="0"/>
            </a:endParaRPr>
          </a:p>
        </p:txBody>
      </p:sp>
      <p:sp>
        <p:nvSpPr>
          <p:cNvPr id="9" name="Subtitle 2"/>
          <p:cNvSpPr txBox="1">
            <a:spLocks/>
          </p:cNvSpPr>
          <p:nvPr/>
        </p:nvSpPr>
        <p:spPr>
          <a:xfrm>
            <a:off x="7532603" y="5550214"/>
            <a:ext cx="2313605" cy="742662"/>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Preview the online course here!</a:t>
            </a:r>
          </a:p>
        </p:txBody>
      </p:sp>
      <p:pic>
        <p:nvPicPr>
          <p:cNvPr id="10" name="Picture 9" descr="Graphical user interface, application&#10;&#10;AI-generated content may be incorrect.">
            <a:extLst>
              <a:ext uri="{FF2B5EF4-FFF2-40B4-BE49-F238E27FC236}">
                <a16:creationId xmlns:a16="http://schemas.microsoft.com/office/drawing/2014/main" id="{A11DB356-42E3-D0C2-1C76-D6F62FA5265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76468" y="268105"/>
            <a:ext cx="6746846" cy="1350814"/>
          </a:xfrm>
          <a:prstGeom prst="rect">
            <a:avLst/>
          </a:prstGeom>
        </p:spPr>
      </p:pic>
      <p:pic>
        <p:nvPicPr>
          <p:cNvPr id="6" name="Picture 2" descr="New York State Department of Health Provides Self-Attesting Quarantine and  Isolation Forms for COVID-19 Quarantine Leave Law Eligibility | Law and the  Workplace">
            <a:extLst>
              <a:ext uri="{FF2B5EF4-FFF2-40B4-BE49-F238E27FC236}">
                <a16:creationId xmlns:a16="http://schemas.microsoft.com/office/drawing/2014/main" id="{18AE0D69-8A1B-1F0C-B658-588E3FE53A5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35586" y="249700"/>
            <a:ext cx="5378824" cy="13692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E472D85-F939-F449-A83F-8E55726CAC38}"/>
              </a:ext>
            </a:extLst>
          </p:cNvPr>
          <p:cNvSpPr txBox="1"/>
          <p:nvPr/>
        </p:nvSpPr>
        <p:spPr>
          <a:xfrm>
            <a:off x="304799" y="6461759"/>
            <a:ext cx="176784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chemeClr val="bg1"/>
                </a:solidFill>
                <a:cs typeface="Arial"/>
              </a:rPr>
              <a:t>Version 11.2025</a:t>
            </a:r>
            <a:endParaRPr lang="en-US" sz="1400" dirty="0">
              <a:solidFill>
                <a:schemeClr val="bg1"/>
              </a:solidFill>
            </a:endParaRPr>
          </a:p>
        </p:txBody>
      </p:sp>
      <p:pic>
        <p:nvPicPr>
          <p:cNvPr id="11" name="Picture 10">
            <a:extLst>
              <a:ext uri="{FF2B5EF4-FFF2-40B4-BE49-F238E27FC236}">
                <a16:creationId xmlns:a16="http://schemas.microsoft.com/office/drawing/2014/main" id="{CCAE1E7F-B833-445E-A257-3002CE680BC5}"/>
              </a:ext>
            </a:extLst>
          </p:cNvPr>
          <p:cNvPicPr>
            <a:picLocks noChangeAspect="1"/>
          </p:cNvPicPr>
          <p:nvPr/>
        </p:nvPicPr>
        <p:blipFill>
          <a:blip r:embed="rId4"/>
          <a:stretch>
            <a:fillRect/>
          </a:stretch>
        </p:blipFill>
        <p:spPr>
          <a:xfrm>
            <a:off x="9846208" y="5337478"/>
            <a:ext cx="990600" cy="990600"/>
          </a:xfrm>
          <a:prstGeom prst="rect">
            <a:avLst/>
          </a:prstGeom>
        </p:spPr>
      </p:pic>
    </p:spTree>
    <p:extLst>
      <p:ext uri="{BB962C8B-B14F-4D97-AF65-F5344CB8AC3E}">
        <p14:creationId xmlns:p14="http://schemas.microsoft.com/office/powerpoint/2010/main" val="719480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a:extLst>
            <a:ext uri="{FF2B5EF4-FFF2-40B4-BE49-F238E27FC236}">
              <a16:creationId xmlns:a16="http://schemas.microsoft.com/office/drawing/2014/main" id="{EE0C69A3-A0AC-3195-F0B5-64A07188F3B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1" name="Straight Connector 10">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88952"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A878049-B474-5206-315D-32BA514C347D}"/>
              </a:ext>
            </a:extLst>
          </p:cNvPr>
          <p:cNvSpPr>
            <a:spLocks noGrp="1"/>
          </p:cNvSpPr>
          <p:nvPr>
            <p:ph type="title"/>
          </p:nvPr>
        </p:nvSpPr>
        <p:spPr>
          <a:xfrm>
            <a:off x="1097280" y="758952"/>
            <a:ext cx="10058400" cy="3324674"/>
          </a:xfrm>
        </p:spPr>
        <p:txBody>
          <a:bodyPr vert="horz" lIns="91440" tIns="45720" rIns="91440" bIns="45720" rtlCol="0" anchor="b">
            <a:normAutofit/>
          </a:bodyPr>
          <a:lstStyle/>
          <a:p>
            <a:r>
              <a:rPr lang="en-US" sz="8000" dirty="0">
                <a:solidFill>
                  <a:srgbClr val="FFFFFF"/>
                </a:solidFill>
              </a:rPr>
              <a:t>PFA in Disasters </a:t>
            </a:r>
          </a:p>
        </p:txBody>
      </p:sp>
    </p:spTree>
    <p:extLst>
      <p:ext uri="{BB962C8B-B14F-4D97-AF65-F5344CB8AC3E}">
        <p14:creationId xmlns:p14="http://schemas.microsoft.com/office/powerpoint/2010/main" val="261936801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1E990-EB01-53BA-A298-313D420E5A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E26D13-4322-7165-11B5-09DFA3103103}"/>
              </a:ext>
            </a:extLst>
          </p:cNvPr>
          <p:cNvSpPr>
            <a:spLocks noGrp="1"/>
          </p:cNvSpPr>
          <p:nvPr>
            <p:ph type="title"/>
          </p:nvPr>
        </p:nvSpPr>
        <p:spPr/>
        <p:txBody>
          <a:bodyPr/>
          <a:lstStyle/>
          <a:p>
            <a:r>
              <a:rPr lang="en-US" dirty="0"/>
              <a:t>Reactions to Disaster</a:t>
            </a:r>
          </a:p>
        </p:txBody>
      </p:sp>
      <p:sp>
        <p:nvSpPr>
          <p:cNvPr id="5" name="Content Placeholder 2">
            <a:extLst>
              <a:ext uri="{FF2B5EF4-FFF2-40B4-BE49-F238E27FC236}">
                <a16:creationId xmlns:a16="http://schemas.microsoft.com/office/drawing/2014/main" id="{B2FD31E6-6F09-A804-FD06-74E8BEB72311}"/>
              </a:ext>
            </a:extLst>
          </p:cNvPr>
          <p:cNvSpPr txBox="1">
            <a:spLocks/>
          </p:cNvSpPr>
          <p:nvPr/>
        </p:nvSpPr>
        <p:spPr>
          <a:xfrm>
            <a:off x="1177963" y="4166370"/>
            <a:ext cx="10058400" cy="1751576"/>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1450" indent="-171450">
              <a:buFont typeface="Arial" panose="020B0604020202020204" pitchFamily="34" charset="0"/>
              <a:buChar char="•"/>
            </a:pPr>
            <a:r>
              <a:rPr lang="en-US" dirty="0"/>
              <a:t>These reactions can be intense and distressing for those experiencing them</a:t>
            </a:r>
          </a:p>
          <a:p>
            <a:pPr marL="171450" indent="-171450">
              <a:buFont typeface="Arial" panose="020B0604020202020204" pitchFamily="34" charset="0"/>
              <a:buChar char="•"/>
            </a:pPr>
            <a:r>
              <a:rPr lang="en-US" dirty="0"/>
              <a:t>Over time these reactions will likely fade for most people, becoming less frequent and less intense</a:t>
            </a:r>
          </a:p>
          <a:p>
            <a:pPr marL="171450" indent="-171450">
              <a:buFont typeface="Arial" panose="020B0604020202020204" pitchFamily="34" charset="0"/>
              <a:buChar char="•"/>
            </a:pPr>
            <a:r>
              <a:rPr lang="en-US" dirty="0"/>
              <a:t>Most people will feel better as time passes, but some may need professional mental health support if their symptoms are strong or long lasting</a:t>
            </a:r>
          </a:p>
        </p:txBody>
      </p:sp>
      <p:sp>
        <p:nvSpPr>
          <p:cNvPr id="6" name="Rectangle: Rounded Corners 5">
            <a:extLst>
              <a:ext uri="{FF2B5EF4-FFF2-40B4-BE49-F238E27FC236}">
                <a16:creationId xmlns:a16="http://schemas.microsoft.com/office/drawing/2014/main" id="{3ECFDA49-96FE-6C65-1F97-70C6CE7FA1BE}"/>
              </a:ext>
            </a:extLst>
          </p:cNvPr>
          <p:cNvSpPr/>
          <p:nvPr/>
        </p:nvSpPr>
        <p:spPr>
          <a:xfrm>
            <a:off x="1177963" y="3459955"/>
            <a:ext cx="1848896" cy="5526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Emotional</a:t>
            </a:r>
          </a:p>
        </p:txBody>
      </p:sp>
      <p:sp>
        <p:nvSpPr>
          <p:cNvPr id="7" name="Rectangle: Rounded Corners 6">
            <a:extLst>
              <a:ext uri="{FF2B5EF4-FFF2-40B4-BE49-F238E27FC236}">
                <a16:creationId xmlns:a16="http://schemas.microsoft.com/office/drawing/2014/main" id="{14F9DB1F-D5EA-A500-9C52-2FAA96D54601}"/>
              </a:ext>
            </a:extLst>
          </p:cNvPr>
          <p:cNvSpPr/>
          <p:nvPr/>
        </p:nvSpPr>
        <p:spPr>
          <a:xfrm>
            <a:off x="3211434" y="3452362"/>
            <a:ext cx="1848896" cy="5526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Behavioral</a:t>
            </a:r>
          </a:p>
        </p:txBody>
      </p:sp>
      <p:sp>
        <p:nvSpPr>
          <p:cNvPr id="8" name="Rectangle: Rounded Corners 7">
            <a:extLst>
              <a:ext uri="{FF2B5EF4-FFF2-40B4-BE49-F238E27FC236}">
                <a16:creationId xmlns:a16="http://schemas.microsoft.com/office/drawing/2014/main" id="{2D3DB5D6-E650-0369-DAE1-AF0F44E00769}"/>
              </a:ext>
            </a:extLst>
          </p:cNvPr>
          <p:cNvSpPr/>
          <p:nvPr/>
        </p:nvSpPr>
        <p:spPr>
          <a:xfrm>
            <a:off x="5244905" y="3459955"/>
            <a:ext cx="1848896" cy="5526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Physical</a:t>
            </a:r>
          </a:p>
        </p:txBody>
      </p:sp>
      <p:sp>
        <p:nvSpPr>
          <p:cNvPr id="9" name="Rectangle: Rounded Corners 8">
            <a:extLst>
              <a:ext uri="{FF2B5EF4-FFF2-40B4-BE49-F238E27FC236}">
                <a16:creationId xmlns:a16="http://schemas.microsoft.com/office/drawing/2014/main" id="{DE5C71E6-3AA4-6894-0645-639D2E56BD63}"/>
              </a:ext>
            </a:extLst>
          </p:cNvPr>
          <p:cNvSpPr/>
          <p:nvPr/>
        </p:nvSpPr>
        <p:spPr>
          <a:xfrm>
            <a:off x="7278376" y="3434768"/>
            <a:ext cx="1848896" cy="5526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Spiritual</a:t>
            </a:r>
          </a:p>
        </p:txBody>
      </p:sp>
      <p:sp>
        <p:nvSpPr>
          <p:cNvPr id="10" name="Rectangle: Rounded Corners 9">
            <a:extLst>
              <a:ext uri="{FF2B5EF4-FFF2-40B4-BE49-F238E27FC236}">
                <a16:creationId xmlns:a16="http://schemas.microsoft.com/office/drawing/2014/main" id="{BE9C8F7D-722F-AB5D-677B-BB18E498DA91}"/>
              </a:ext>
            </a:extLst>
          </p:cNvPr>
          <p:cNvSpPr/>
          <p:nvPr/>
        </p:nvSpPr>
        <p:spPr>
          <a:xfrm>
            <a:off x="9311847" y="3452361"/>
            <a:ext cx="1848896" cy="5526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Cognitive</a:t>
            </a:r>
          </a:p>
        </p:txBody>
      </p:sp>
      <p:sp>
        <p:nvSpPr>
          <p:cNvPr id="16" name="TextBox 15">
            <a:extLst>
              <a:ext uri="{FF2B5EF4-FFF2-40B4-BE49-F238E27FC236}">
                <a16:creationId xmlns:a16="http://schemas.microsoft.com/office/drawing/2014/main" id="{059C465D-1DC2-BF34-21D9-1AA12C21D9ED}"/>
              </a:ext>
            </a:extLst>
          </p:cNvPr>
          <p:cNvSpPr txBox="1"/>
          <p:nvPr/>
        </p:nvSpPr>
        <p:spPr>
          <a:xfrm>
            <a:off x="1182376" y="1894621"/>
            <a:ext cx="9973304" cy="1477328"/>
          </a:xfrm>
          <a:prstGeom prst="rect">
            <a:avLst/>
          </a:prstGeom>
          <a:noFill/>
        </p:spPr>
        <p:txBody>
          <a:bodyPr wrap="square">
            <a:spAutoFit/>
          </a:bodyPr>
          <a:lstStyle/>
          <a:p>
            <a:pPr marL="0" indent="0">
              <a:buNone/>
            </a:pPr>
            <a:r>
              <a:rPr lang="en-US" sz="2000" b="1" dirty="0"/>
              <a:t>Range of Reactions:</a:t>
            </a:r>
          </a:p>
          <a:p>
            <a:pPr marL="0" indent="0">
              <a:buNone/>
            </a:pPr>
            <a:r>
              <a:rPr lang="en-US" sz="2000" dirty="0"/>
              <a:t>Survivors and helpers may be surprised by the variety of responses to a disaster.</a:t>
            </a:r>
          </a:p>
          <a:p>
            <a:pPr marL="464058" lvl="1" indent="-171450">
              <a:buFont typeface="Arial" panose="020B0604020202020204" pitchFamily="34" charset="0"/>
              <a:buChar char="•"/>
            </a:pPr>
            <a:r>
              <a:rPr lang="en-US" dirty="0"/>
              <a:t>Each person experiences different reactions, and those reactions can change over time</a:t>
            </a:r>
          </a:p>
          <a:p>
            <a:pPr marL="464058" lvl="1" indent="-171450">
              <a:buFont typeface="Arial" panose="020B0604020202020204" pitchFamily="34" charset="0"/>
              <a:buChar char="•"/>
            </a:pPr>
            <a:endParaRPr lang="en-US" sz="1200" dirty="0"/>
          </a:p>
          <a:p>
            <a:pPr marL="0" lvl="1"/>
            <a:r>
              <a:rPr lang="en-US" sz="2000" b="1" dirty="0"/>
              <a:t>Reactions by Type:</a:t>
            </a:r>
          </a:p>
        </p:txBody>
      </p:sp>
    </p:spTree>
    <p:extLst>
      <p:ext uri="{BB962C8B-B14F-4D97-AF65-F5344CB8AC3E}">
        <p14:creationId xmlns:p14="http://schemas.microsoft.com/office/powerpoint/2010/main" val="211733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1" name="Rectangle 4110">
            <a:extLst>
              <a:ext uri="{FF2B5EF4-FFF2-40B4-BE49-F238E27FC236}">
                <a16:creationId xmlns:a16="http://schemas.microsoft.com/office/drawing/2014/main" id="{19628DDF-65BF-4C8D-9FE0-D02158378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13" name="Rectangle 4112">
            <a:extLst>
              <a:ext uri="{FF2B5EF4-FFF2-40B4-BE49-F238E27FC236}">
                <a16:creationId xmlns:a16="http://schemas.microsoft.com/office/drawing/2014/main" id="{B116EFE6-AA29-4179-8372-BCE2CA97B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115" name="Straight Connector 4114">
            <a:extLst>
              <a:ext uri="{FF2B5EF4-FFF2-40B4-BE49-F238E27FC236}">
                <a16:creationId xmlns:a16="http://schemas.microsoft.com/office/drawing/2014/main" id="{F4BDD6CA-80C0-4861-B6B6-E3B928D629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117" name="Rectangle 4116">
            <a:extLst>
              <a:ext uri="{FF2B5EF4-FFF2-40B4-BE49-F238E27FC236}">
                <a16:creationId xmlns:a16="http://schemas.microsoft.com/office/drawing/2014/main" id="{9A7CE97B-56DB-468B-A006-749601440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9" name="Rectangle 4118">
            <a:extLst>
              <a:ext uri="{FF2B5EF4-FFF2-40B4-BE49-F238E27FC236}">
                <a16:creationId xmlns:a16="http://schemas.microsoft.com/office/drawing/2014/main" id="{571093C2-1867-442A-857B-E469565FB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106" name="Picture 10" descr="S. Korean president vows to raise ferry 1 year later">
            <a:extLst>
              <a:ext uri="{FF2B5EF4-FFF2-40B4-BE49-F238E27FC236}">
                <a16:creationId xmlns:a16="http://schemas.microsoft.com/office/drawing/2014/main" id="{BA11699C-E0AF-F47D-AF88-5AD43799718D}"/>
              </a:ext>
            </a:extLst>
          </p:cNvPr>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rcRect b="-3"/>
          <a:stretch/>
        </p:blipFill>
        <p:spPr bwMode="auto">
          <a:xfrm>
            <a:off x="1699198" y="128576"/>
            <a:ext cx="3982411" cy="4778064"/>
          </a:xfrm>
          <a:prstGeom prst="rect">
            <a:avLst/>
          </a:prstGeom>
          <a:noFill/>
          <a:extLst>
            <a:ext uri="{909E8E84-426E-40DD-AFC4-6F175D3DCCD1}">
              <a14:hiddenFill xmlns:a14="http://schemas.microsoft.com/office/drawing/2010/main">
                <a:solidFill>
                  <a:srgbClr val="FFFFFF"/>
                </a:solidFill>
              </a14:hiddenFill>
            </a:ext>
          </a:extLst>
        </p:spPr>
      </p:pic>
      <p:sp>
        <p:nvSpPr>
          <p:cNvPr id="4121" name="Rectangle 4120">
            <a:extLst>
              <a:ext uri="{FF2B5EF4-FFF2-40B4-BE49-F238E27FC236}">
                <a16:creationId xmlns:a16="http://schemas.microsoft.com/office/drawing/2014/main" id="{8BB16461-D3DF-4836-B20B-4E94CAD20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DC499E3F-4C90-0E19-E7E2-7ACBA7E311BE}"/>
              </a:ext>
            </a:extLst>
          </p:cNvPr>
          <p:cNvSpPr/>
          <p:nvPr/>
        </p:nvSpPr>
        <p:spPr>
          <a:xfrm>
            <a:off x="0" y="4970184"/>
            <a:ext cx="12192000" cy="19035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t>Identify Some Disaster Reactions</a:t>
            </a:r>
            <a:endParaRPr lang="en-US" sz="6000" b="1" dirty="0"/>
          </a:p>
        </p:txBody>
      </p:sp>
      <p:pic>
        <p:nvPicPr>
          <p:cNvPr id="5" name="Picture 4">
            <a:extLst>
              <a:ext uri="{FF2B5EF4-FFF2-40B4-BE49-F238E27FC236}">
                <a16:creationId xmlns:a16="http://schemas.microsoft.com/office/drawing/2014/main" id="{69B8CA91-6C83-8E88-8798-9F64B9EE1DF3}"/>
              </a:ext>
            </a:extLst>
          </p:cNvPr>
          <p:cNvPicPr>
            <a:picLocks noChangeAspect="1"/>
          </p:cNvPicPr>
          <p:nvPr/>
        </p:nvPicPr>
        <p:blipFill>
          <a:blip r:embed="rId4"/>
          <a:srcRect l="22613" t="2432"/>
          <a:stretch>
            <a:fillRect/>
          </a:stretch>
        </p:blipFill>
        <p:spPr>
          <a:xfrm>
            <a:off x="6145418" y="128576"/>
            <a:ext cx="3862987" cy="4792420"/>
          </a:xfrm>
          <a:prstGeom prst="rect">
            <a:avLst/>
          </a:prstGeom>
        </p:spPr>
      </p:pic>
    </p:spTree>
    <p:extLst>
      <p:ext uri="{BB962C8B-B14F-4D97-AF65-F5344CB8AC3E}">
        <p14:creationId xmlns:p14="http://schemas.microsoft.com/office/powerpoint/2010/main" val="1179566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92DE53-4355-B988-C9C9-736BE883C6D4}"/>
            </a:ext>
          </a:extLst>
        </p:cNvPr>
        <p:cNvGrpSpPr/>
        <p:nvPr/>
      </p:nvGrpSpPr>
      <p:grpSpPr>
        <a:xfrm>
          <a:off x="0" y="0"/>
          <a:ext cx="0" cy="0"/>
          <a:chOff x="0" y="0"/>
          <a:chExt cx="0" cy="0"/>
        </a:xfrm>
      </p:grpSpPr>
      <p:sp>
        <p:nvSpPr>
          <p:cNvPr id="4111" name="Rectangle 4110">
            <a:extLst>
              <a:ext uri="{FF2B5EF4-FFF2-40B4-BE49-F238E27FC236}">
                <a16:creationId xmlns:a16="http://schemas.microsoft.com/office/drawing/2014/main" id="{607156DD-1689-7FC0-3B05-B6E2F374A1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13" name="Rectangle 4112">
            <a:extLst>
              <a:ext uri="{FF2B5EF4-FFF2-40B4-BE49-F238E27FC236}">
                <a16:creationId xmlns:a16="http://schemas.microsoft.com/office/drawing/2014/main" id="{4DAD86E0-6B60-B68A-38B4-9A18C987E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115" name="Straight Connector 4114">
            <a:extLst>
              <a:ext uri="{FF2B5EF4-FFF2-40B4-BE49-F238E27FC236}">
                <a16:creationId xmlns:a16="http://schemas.microsoft.com/office/drawing/2014/main" id="{1729D5CB-173F-40A8-B574-73AD77312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117" name="Rectangle 4116">
            <a:extLst>
              <a:ext uri="{FF2B5EF4-FFF2-40B4-BE49-F238E27FC236}">
                <a16:creationId xmlns:a16="http://schemas.microsoft.com/office/drawing/2014/main" id="{24235605-1549-3F70-5FD6-3C9DEDCB4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9" name="Rectangle 4118">
            <a:extLst>
              <a:ext uri="{FF2B5EF4-FFF2-40B4-BE49-F238E27FC236}">
                <a16:creationId xmlns:a16="http://schemas.microsoft.com/office/drawing/2014/main" id="{73287BB2-14C4-FF0D-948D-DBEBA1031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21" name="Rectangle 4120">
            <a:extLst>
              <a:ext uri="{FF2B5EF4-FFF2-40B4-BE49-F238E27FC236}">
                <a16:creationId xmlns:a16="http://schemas.microsoft.com/office/drawing/2014/main" id="{4F986935-7324-9466-0935-001D8C4B9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2FD6623B-302F-707F-64BE-25E8E6987765}"/>
              </a:ext>
            </a:extLst>
          </p:cNvPr>
          <p:cNvSpPr/>
          <p:nvPr/>
        </p:nvSpPr>
        <p:spPr>
          <a:xfrm>
            <a:off x="0" y="4970184"/>
            <a:ext cx="12192000" cy="19035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t>Identify Some Disaster Reactions</a:t>
            </a:r>
            <a:endParaRPr lang="en-US" sz="6000" b="1" dirty="0"/>
          </a:p>
        </p:txBody>
      </p:sp>
      <p:pic>
        <p:nvPicPr>
          <p:cNvPr id="3" name="Picture 2">
            <a:extLst>
              <a:ext uri="{FF2B5EF4-FFF2-40B4-BE49-F238E27FC236}">
                <a16:creationId xmlns:a16="http://schemas.microsoft.com/office/drawing/2014/main" id="{D86D5528-5FF6-DA79-10FB-91D5096E336A}"/>
              </a:ext>
            </a:extLst>
          </p:cNvPr>
          <p:cNvPicPr>
            <a:picLocks noChangeAspect="1"/>
          </p:cNvPicPr>
          <p:nvPr/>
        </p:nvPicPr>
        <p:blipFill>
          <a:blip r:embed="rId2"/>
          <a:stretch>
            <a:fillRect/>
          </a:stretch>
        </p:blipFill>
        <p:spPr>
          <a:xfrm>
            <a:off x="32341" y="462542"/>
            <a:ext cx="6388215" cy="4165251"/>
          </a:xfrm>
          <a:prstGeom prst="rect">
            <a:avLst/>
          </a:prstGeom>
        </p:spPr>
      </p:pic>
      <p:pic>
        <p:nvPicPr>
          <p:cNvPr id="7" name="Picture 6">
            <a:extLst>
              <a:ext uri="{FF2B5EF4-FFF2-40B4-BE49-F238E27FC236}">
                <a16:creationId xmlns:a16="http://schemas.microsoft.com/office/drawing/2014/main" id="{C0CF77ED-7E5A-5E4E-23A6-B5BEF9ED1CDB}"/>
              </a:ext>
            </a:extLst>
          </p:cNvPr>
          <p:cNvPicPr>
            <a:picLocks noChangeAspect="1"/>
          </p:cNvPicPr>
          <p:nvPr/>
        </p:nvPicPr>
        <p:blipFill>
          <a:blip r:embed="rId3"/>
          <a:stretch>
            <a:fillRect/>
          </a:stretch>
        </p:blipFill>
        <p:spPr>
          <a:xfrm>
            <a:off x="6434224" y="459676"/>
            <a:ext cx="5769903" cy="4165256"/>
          </a:xfrm>
          <a:prstGeom prst="rect">
            <a:avLst/>
          </a:prstGeom>
        </p:spPr>
      </p:pic>
    </p:spTree>
    <p:extLst>
      <p:ext uri="{BB962C8B-B14F-4D97-AF65-F5344CB8AC3E}">
        <p14:creationId xmlns:p14="http://schemas.microsoft.com/office/powerpoint/2010/main" val="4179097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73F7C-123F-7E45-2AB6-CABE07BEED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E13726-BC6D-16FB-9010-29A69692F4A1}"/>
              </a:ext>
            </a:extLst>
          </p:cNvPr>
          <p:cNvSpPr>
            <a:spLocks noGrp="1"/>
          </p:cNvSpPr>
          <p:nvPr>
            <p:ph type="title"/>
          </p:nvPr>
        </p:nvSpPr>
        <p:spPr/>
        <p:txBody>
          <a:bodyPr/>
          <a:lstStyle/>
          <a:p>
            <a:r>
              <a:rPr lang="en-US" dirty="0"/>
              <a:t>Summary of Typical Reactions</a:t>
            </a:r>
          </a:p>
        </p:txBody>
      </p:sp>
      <p:sp>
        <p:nvSpPr>
          <p:cNvPr id="3" name="Content Placeholder 2">
            <a:extLst>
              <a:ext uri="{FF2B5EF4-FFF2-40B4-BE49-F238E27FC236}">
                <a16:creationId xmlns:a16="http://schemas.microsoft.com/office/drawing/2014/main" id="{A15BEBE6-88E5-22D4-39E7-D904C1FE0894}"/>
              </a:ext>
            </a:extLst>
          </p:cNvPr>
          <p:cNvSpPr>
            <a:spLocks noGrp="1"/>
          </p:cNvSpPr>
          <p:nvPr>
            <p:ph sz="half" idx="1"/>
          </p:nvPr>
        </p:nvSpPr>
        <p:spPr>
          <a:xfrm>
            <a:off x="1175657" y="1845734"/>
            <a:ext cx="9980022" cy="4023360"/>
          </a:xfrm>
        </p:spPr>
        <p:txBody>
          <a:bodyPr>
            <a:normAutofit/>
          </a:bodyPr>
          <a:lstStyle/>
          <a:p>
            <a:pPr marL="0" indent="0">
              <a:buNone/>
            </a:pPr>
            <a:r>
              <a:rPr lang="en-US" dirty="0"/>
              <a:t>Strong reactions to a disaster are normal and expected, but they don't always lead to conditions like PTSD. These reactions can feel overwhelming, so avoid minimizing them by just calling them "normal."</a:t>
            </a:r>
          </a:p>
          <a:p>
            <a:pPr marL="0" indent="0">
              <a:buNone/>
            </a:pPr>
            <a:r>
              <a:rPr lang="en-US" dirty="0"/>
              <a:t>It may help to:</a:t>
            </a:r>
          </a:p>
          <a:p>
            <a:pPr marL="174625" indent="-174625">
              <a:buFont typeface="Arial" panose="020B0604020202020204" pitchFamily="34" charset="0"/>
              <a:buChar char="•"/>
            </a:pPr>
            <a:r>
              <a:rPr lang="en-US" sz="1800" dirty="0"/>
              <a:t>Acknowledge these feelings as painful but understandable given the situation.</a:t>
            </a:r>
          </a:p>
          <a:p>
            <a:pPr marL="174625" indent="-174625">
              <a:buFont typeface="Arial" panose="020B0604020202020204" pitchFamily="34" charset="0"/>
              <a:buChar char="•"/>
            </a:pPr>
            <a:r>
              <a:rPr lang="en-US" sz="1800" dirty="0"/>
              <a:t>Let people know that many others have similar strong reactions, and most improve over time.</a:t>
            </a:r>
          </a:p>
          <a:p>
            <a:pPr marL="174625" indent="-174625">
              <a:buFont typeface="Arial" panose="020B0604020202020204" pitchFamily="34" charset="0"/>
              <a:buChar char="•"/>
            </a:pPr>
            <a:r>
              <a:rPr lang="en-US" sz="1800" dirty="0"/>
              <a:t>Offer information on how to find someone to talk to if they’re not feeling better soon or need immediate help</a:t>
            </a:r>
            <a:r>
              <a:rPr lang="en-US" dirty="0"/>
              <a:t>.</a:t>
            </a:r>
          </a:p>
          <a:p>
            <a:pPr marL="0" indent="0">
              <a:buNone/>
            </a:pPr>
            <a:r>
              <a:rPr lang="en-US" dirty="0"/>
              <a:t>The goal is to validate their pain, offer hope for recovery, and provide resources for support now and in the future.</a:t>
            </a:r>
          </a:p>
        </p:txBody>
      </p:sp>
    </p:spTree>
    <p:extLst>
      <p:ext uri="{BB962C8B-B14F-4D97-AF65-F5344CB8AC3E}">
        <p14:creationId xmlns:p14="http://schemas.microsoft.com/office/powerpoint/2010/main" val="1917650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a:extLst>
            <a:ext uri="{FF2B5EF4-FFF2-40B4-BE49-F238E27FC236}">
              <a16:creationId xmlns:a16="http://schemas.microsoft.com/office/drawing/2014/main" id="{EBB47B11-CB38-558B-6EB6-4DA600C74B2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E5E0A22F-9E6C-DA7E-8463-AA5257287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E4BD7838-9911-C9CF-DD80-C8F18D4019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1" name="Straight Connector 10">
            <a:extLst>
              <a:ext uri="{FF2B5EF4-FFF2-40B4-BE49-F238E27FC236}">
                <a16:creationId xmlns:a16="http://schemas.microsoft.com/office/drawing/2014/main" id="{D9793D9C-2F33-DC4B-8522-A534BF1339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A275D251-D196-EC27-0766-C14442ADF0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F991537-56F0-4B4F-337E-E9FE1706D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5ACF35A6-1CED-72A7-FC52-43BCCB277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88952"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E6C794E-8602-B7A1-11D4-F53198CF2244}"/>
              </a:ext>
            </a:extLst>
          </p:cNvPr>
          <p:cNvSpPr>
            <a:spLocks noGrp="1"/>
          </p:cNvSpPr>
          <p:nvPr>
            <p:ph type="title"/>
          </p:nvPr>
        </p:nvSpPr>
        <p:spPr>
          <a:xfrm>
            <a:off x="1097280" y="758952"/>
            <a:ext cx="10058400" cy="3892168"/>
          </a:xfrm>
        </p:spPr>
        <p:txBody>
          <a:bodyPr vert="horz" lIns="91440" tIns="45720" rIns="91440" bIns="45720" rtlCol="0" anchor="b">
            <a:normAutofit/>
          </a:bodyPr>
          <a:lstStyle/>
          <a:p>
            <a:r>
              <a:rPr lang="en-US" sz="8000" dirty="0">
                <a:solidFill>
                  <a:srgbClr val="FFFFFF"/>
                </a:solidFill>
              </a:rPr>
              <a:t>PFA Toolkit</a:t>
            </a:r>
          </a:p>
        </p:txBody>
      </p:sp>
    </p:spTree>
    <p:extLst>
      <p:ext uri="{BB962C8B-B14F-4D97-AF65-F5344CB8AC3E}">
        <p14:creationId xmlns:p14="http://schemas.microsoft.com/office/powerpoint/2010/main" val="215165450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FB668-CAFC-22CC-4706-8A59D915CA9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C5519C9-C800-1822-2DDE-AB6B676948E2}"/>
              </a:ext>
            </a:extLst>
          </p:cNvPr>
          <p:cNvSpPr/>
          <p:nvPr/>
        </p:nvSpPr>
        <p:spPr>
          <a:xfrm>
            <a:off x="6997002" y="0"/>
            <a:ext cx="5194998"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437FCF-395D-CEA8-9E81-BDC3456FD4EE}"/>
              </a:ext>
            </a:extLst>
          </p:cNvPr>
          <p:cNvSpPr>
            <a:spLocks noGrp="1"/>
          </p:cNvSpPr>
          <p:nvPr>
            <p:ph type="title" idx="4294967295"/>
          </p:nvPr>
        </p:nvSpPr>
        <p:spPr>
          <a:xfrm>
            <a:off x="631187" y="27683"/>
            <a:ext cx="5770806" cy="1450975"/>
          </a:xfrm>
        </p:spPr>
        <p:txBody>
          <a:bodyPr>
            <a:noAutofit/>
          </a:bodyPr>
          <a:lstStyle/>
          <a:p>
            <a:pPr algn="ctr"/>
            <a:r>
              <a:rPr lang="en-US" sz="3600" b="1" dirty="0">
                <a:solidFill>
                  <a:srgbClr val="003366"/>
                </a:solidFill>
              </a:rPr>
              <a:t>Elements of Psychological First Aid</a:t>
            </a:r>
          </a:p>
        </p:txBody>
      </p:sp>
      <p:sp>
        <p:nvSpPr>
          <p:cNvPr id="4" name="Content Placeholder 2">
            <a:extLst>
              <a:ext uri="{FF2B5EF4-FFF2-40B4-BE49-F238E27FC236}">
                <a16:creationId xmlns:a16="http://schemas.microsoft.com/office/drawing/2014/main" id="{03961BF0-3F4A-9710-4CF9-DB72BC80E590}"/>
              </a:ext>
            </a:extLst>
          </p:cNvPr>
          <p:cNvSpPr>
            <a:spLocks noGrp="1"/>
          </p:cNvSpPr>
          <p:nvPr>
            <p:ph idx="4294967295"/>
          </p:nvPr>
        </p:nvSpPr>
        <p:spPr>
          <a:xfrm>
            <a:off x="7285738" y="1739537"/>
            <a:ext cx="4617526" cy="3703320"/>
          </a:xfrm>
        </p:spPr>
        <p:txBody>
          <a:bodyPr/>
          <a:lstStyle/>
          <a:p>
            <a:pPr marL="171450" indent="-171450">
              <a:buClr>
                <a:schemeClr val="bg1"/>
              </a:buClr>
              <a:buFont typeface="Arial" panose="020B0604020202020204" pitchFamily="34" charset="0"/>
              <a:buChar char="•"/>
            </a:pPr>
            <a:r>
              <a:rPr lang="en-US" dirty="0">
                <a:solidFill>
                  <a:schemeClr val="bg1"/>
                </a:solidFill>
              </a:rPr>
              <a:t>PFA is not a process, but a toolkit of components to be used as needed, in any order appropriate</a:t>
            </a:r>
          </a:p>
          <a:p>
            <a:pPr marL="171450" indent="-171450">
              <a:buClr>
                <a:schemeClr val="bg1"/>
              </a:buClr>
              <a:buFont typeface="Arial" panose="020B0604020202020204" pitchFamily="34" charset="0"/>
              <a:buChar char="•"/>
            </a:pPr>
            <a:r>
              <a:rPr lang="en-US" dirty="0">
                <a:solidFill>
                  <a:schemeClr val="bg1"/>
                </a:solidFill>
              </a:rPr>
              <a:t>Depending on your role and timing in a response you may be more or less likely to use certain elements</a:t>
            </a:r>
          </a:p>
          <a:p>
            <a:pPr marL="171450" indent="-171450">
              <a:buClr>
                <a:schemeClr val="bg1"/>
              </a:buClr>
              <a:buFont typeface="Arial" panose="020B0604020202020204" pitchFamily="34" charset="0"/>
              <a:buChar char="•"/>
            </a:pPr>
            <a:r>
              <a:rPr lang="en-US" dirty="0">
                <a:solidFill>
                  <a:schemeClr val="bg1"/>
                </a:solidFill>
              </a:rPr>
              <a:t>It is still useful to understand the full range of possible PFA actions you might use to support someone under duress</a:t>
            </a:r>
          </a:p>
        </p:txBody>
      </p:sp>
      <p:pic>
        <p:nvPicPr>
          <p:cNvPr id="9" name="Picture 8">
            <a:extLst>
              <a:ext uri="{FF2B5EF4-FFF2-40B4-BE49-F238E27FC236}">
                <a16:creationId xmlns:a16="http://schemas.microsoft.com/office/drawing/2014/main" id="{E8369ED4-3CBA-1108-2489-18C658534F1E}"/>
              </a:ext>
            </a:extLst>
          </p:cNvPr>
          <p:cNvPicPr>
            <a:picLocks noChangeAspect="1"/>
          </p:cNvPicPr>
          <p:nvPr/>
        </p:nvPicPr>
        <p:blipFill>
          <a:blip r:embed="rId2"/>
          <a:stretch>
            <a:fillRect/>
          </a:stretch>
        </p:blipFill>
        <p:spPr>
          <a:xfrm>
            <a:off x="88236" y="1739537"/>
            <a:ext cx="6831073" cy="3499213"/>
          </a:xfrm>
          <a:prstGeom prst="rect">
            <a:avLst/>
          </a:prstGeom>
        </p:spPr>
      </p:pic>
    </p:spTree>
    <p:extLst>
      <p:ext uri="{BB962C8B-B14F-4D97-AF65-F5344CB8AC3E}">
        <p14:creationId xmlns:p14="http://schemas.microsoft.com/office/powerpoint/2010/main" val="746741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D182B-3B44-BA62-7535-BA46A4F0A9F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804B97B-E036-E91A-178D-6BE1FA97EF74}"/>
              </a:ext>
            </a:extLst>
          </p:cNvPr>
          <p:cNvSpPr/>
          <p:nvPr/>
        </p:nvSpPr>
        <p:spPr>
          <a:xfrm>
            <a:off x="9432481" y="5675763"/>
            <a:ext cx="2716306" cy="645459"/>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0D3743F3-4B13-28A7-966B-94F73A7314A6}"/>
              </a:ext>
            </a:extLst>
          </p:cNvPr>
          <p:cNvSpPr/>
          <p:nvPr/>
        </p:nvSpPr>
        <p:spPr>
          <a:xfrm>
            <a:off x="1097278" y="833719"/>
            <a:ext cx="7650796" cy="903642"/>
          </a:xfrm>
          <a:prstGeom prst="roundRect">
            <a:avLst/>
          </a:prstGeom>
          <a:solidFill>
            <a:srgbClr val="98BB5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dirty="0"/>
              <a:t>Provide comfort/calming care</a:t>
            </a:r>
          </a:p>
        </p:txBody>
      </p:sp>
      <p:sp>
        <p:nvSpPr>
          <p:cNvPr id="3" name="Content Placeholder 2">
            <a:extLst>
              <a:ext uri="{FF2B5EF4-FFF2-40B4-BE49-F238E27FC236}">
                <a16:creationId xmlns:a16="http://schemas.microsoft.com/office/drawing/2014/main" id="{54A8101D-986C-355C-96B3-6ED6E94DE5BB}"/>
              </a:ext>
            </a:extLst>
          </p:cNvPr>
          <p:cNvSpPr>
            <a:spLocks noGrp="1"/>
          </p:cNvSpPr>
          <p:nvPr>
            <p:ph sz="half" idx="1"/>
          </p:nvPr>
        </p:nvSpPr>
        <p:spPr>
          <a:xfrm>
            <a:off x="3690474" y="2069178"/>
            <a:ext cx="8600138" cy="4228228"/>
          </a:xfrm>
        </p:spPr>
        <p:txBody>
          <a:bodyPr>
            <a:normAutofit/>
          </a:bodyPr>
          <a:lstStyle/>
          <a:p>
            <a:pPr marL="0" indent="0">
              <a:buNone/>
            </a:pPr>
            <a:r>
              <a:rPr lang="en-US" b="1" dirty="0"/>
              <a:t>Calm Yourself </a:t>
            </a:r>
          </a:p>
          <a:p>
            <a:pPr marL="511175" lvl="1" indent="-223838">
              <a:buFont typeface="Arial" panose="020B0604020202020204" pitchFamily="34" charset="0"/>
              <a:buChar char="•"/>
            </a:pPr>
            <a:r>
              <a:rPr lang="en-US" sz="1600" dirty="0"/>
              <a:t>Disasters increase stress, and anxiety can spread</a:t>
            </a:r>
          </a:p>
          <a:p>
            <a:pPr marL="511175" lvl="1" indent="-223838">
              <a:buFont typeface="Arial" panose="020B0604020202020204" pitchFamily="34" charset="0"/>
              <a:buChar char="•"/>
            </a:pPr>
            <a:r>
              <a:rPr lang="en-US" sz="1600" dirty="0"/>
              <a:t>Staying calm when talking with survivors often helps them stay calm too</a:t>
            </a:r>
          </a:p>
          <a:p>
            <a:pPr marL="511175" lvl="1" indent="-223838">
              <a:buFont typeface="Arial" panose="020B0604020202020204" pitchFamily="34" charset="0"/>
              <a:buChar char="•"/>
            </a:pPr>
            <a:r>
              <a:rPr lang="en-US" sz="1600" dirty="0"/>
              <a:t>It can be difficult not to take on someone else’s emotions, so be sure to keep breathing deeply</a:t>
            </a:r>
          </a:p>
          <a:p>
            <a:pPr marL="0" indent="0">
              <a:buNone/>
            </a:pPr>
            <a:r>
              <a:rPr lang="en-US" b="1" dirty="0"/>
              <a:t>Warmth and Genuineness </a:t>
            </a:r>
          </a:p>
          <a:p>
            <a:pPr marL="511175" lvl="1" indent="-223838">
              <a:buFont typeface="Arial" panose="020B0604020202020204" pitchFamily="34" charset="0"/>
              <a:buChar char="•"/>
            </a:pPr>
            <a:r>
              <a:rPr lang="en-US" sz="1600" dirty="0"/>
              <a:t>Be kind and caring in all interactions</a:t>
            </a:r>
          </a:p>
          <a:p>
            <a:pPr marL="511175" lvl="1" indent="-223838">
              <a:buFont typeface="Arial" panose="020B0604020202020204" pitchFamily="34" charset="0"/>
              <a:buChar char="•"/>
            </a:pPr>
            <a:r>
              <a:rPr lang="en-US" sz="1600" dirty="0"/>
              <a:t>Be attentive and use a soothing tone of voice no matter what is said back to you</a:t>
            </a:r>
          </a:p>
          <a:p>
            <a:pPr marL="292100" lvl="1" indent="-292100">
              <a:buNone/>
            </a:pPr>
            <a:r>
              <a:rPr lang="en-US" b="1" dirty="0"/>
              <a:t>Pay attention to your body language:</a:t>
            </a:r>
          </a:p>
          <a:p>
            <a:pPr marL="511175" lvl="2" indent="-223838">
              <a:buFont typeface="Arial" panose="020B0604020202020204" pitchFamily="34" charset="0"/>
              <a:buChar char="•"/>
            </a:pPr>
            <a:r>
              <a:rPr lang="en-US" sz="1600" dirty="0"/>
              <a:t>Sit or stand at eye level with the person</a:t>
            </a:r>
          </a:p>
          <a:p>
            <a:pPr marL="511175" lvl="2" indent="-223838">
              <a:buFont typeface="Arial" panose="020B0604020202020204" pitchFamily="34" charset="0"/>
              <a:buChar char="•"/>
            </a:pPr>
            <a:r>
              <a:rPr lang="en-US" sz="1600" dirty="0"/>
              <a:t>Face them directly and keep an open posture</a:t>
            </a:r>
          </a:p>
          <a:p>
            <a:pPr marL="511175" lvl="2" indent="-223838">
              <a:buFont typeface="Arial" panose="020B0604020202020204" pitchFamily="34" charset="0"/>
              <a:buChar char="•"/>
            </a:pPr>
            <a:r>
              <a:rPr lang="en-US" sz="1600" dirty="0"/>
              <a:t>Make eye contact, unless it makes them uncomfortable</a:t>
            </a:r>
          </a:p>
          <a:p>
            <a:pPr marL="511175" lvl="2" indent="-223838">
              <a:buFont typeface="Arial" panose="020B0604020202020204" pitchFamily="34" charset="0"/>
              <a:buChar char="•"/>
            </a:pPr>
            <a:r>
              <a:rPr lang="en-US" sz="1600" dirty="0"/>
              <a:t>Stay focused on the conversation, and avoid looking around for other issues or people</a:t>
            </a:r>
          </a:p>
        </p:txBody>
      </p:sp>
      <p:sp>
        <p:nvSpPr>
          <p:cNvPr id="7" name="Rectangle 6">
            <a:extLst>
              <a:ext uri="{FF2B5EF4-FFF2-40B4-BE49-F238E27FC236}">
                <a16:creationId xmlns:a16="http://schemas.microsoft.com/office/drawing/2014/main" id="{2AC2F2E6-BC81-9BD5-274D-E923B38DFC71}"/>
              </a:ext>
            </a:extLst>
          </p:cNvPr>
          <p:cNvSpPr/>
          <p:nvPr/>
        </p:nvSpPr>
        <p:spPr>
          <a:xfrm>
            <a:off x="8283388" y="0"/>
            <a:ext cx="3908612" cy="4213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Elements of Psychological First Aid </a:t>
            </a:r>
          </a:p>
        </p:txBody>
      </p:sp>
      <p:pic>
        <p:nvPicPr>
          <p:cNvPr id="4" name="Picture 3">
            <a:extLst>
              <a:ext uri="{FF2B5EF4-FFF2-40B4-BE49-F238E27FC236}">
                <a16:creationId xmlns:a16="http://schemas.microsoft.com/office/drawing/2014/main" id="{F11A3EED-DE99-532D-B64C-BBAFEC00C7F6}"/>
              </a:ext>
            </a:extLst>
          </p:cNvPr>
          <p:cNvPicPr>
            <a:picLocks noChangeAspect="1"/>
          </p:cNvPicPr>
          <p:nvPr/>
        </p:nvPicPr>
        <p:blipFill>
          <a:blip r:embed="rId2"/>
          <a:srcRect l="11926" r="30846" b="5066"/>
          <a:stretch/>
        </p:blipFill>
        <p:spPr>
          <a:xfrm>
            <a:off x="197224" y="2077478"/>
            <a:ext cx="3351425" cy="3712921"/>
          </a:xfrm>
          <a:prstGeom prst="rect">
            <a:avLst/>
          </a:prstGeom>
          <a:ln>
            <a:noFill/>
          </a:ln>
          <a:effectLst/>
        </p:spPr>
      </p:pic>
      <p:sp>
        <p:nvSpPr>
          <p:cNvPr id="6" name="Rectangle 5">
            <a:extLst>
              <a:ext uri="{FF2B5EF4-FFF2-40B4-BE49-F238E27FC236}">
                <a16:creationId xmlns:a16="http://schemas.microsoft.com/office/drawing/2014/main" id="{69F2F6F6-05D2-B0FD-C8A7-9A855E24B85C}"/>
              </a:ext>
            </a:extLst>
          </p:cNvPr>
          <p:cNvSpPr/>
          <p:nvPr/>
        </p:nvSpPr>
        <p:spPr>
          <a:xfrm>
            <a:off x="9475694" y="6400750"/>
            <a:ext cx="2716306" cy="457250"/>
          </a:xfrm>
          <a:prstGeom prst="rect">
            <a:avLst/>
          </a:prstGeom>
          <a:solidFill>
            <a:srgbClr val="336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411B0AE-E448-BE95-D551-7EF6C92AAAD3}"/>
              </a:ext>
            </a:extLst>
          </p:cNvPr>
          <p:cNvSpPr/>
          <p:nvPr/>
        </p:nvSpPr>
        <p:spPr>
          <a:xfrm>
            <a:off x="9475694" y="6331854"/>
            <a:ext cx="2716306" cy="71660"/>
          </a:xfrm>
          <a:prstGeom prst="rect">
            <a:avLst/>
          </a:prstGeom>
          <a:solidFill>
            <a:srgbClr val="00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1212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FBC0B-B5D6-8D58-CA39-28CA9C0988E8}"/>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09E35A9-F62B-E38A-5AB1-72D29E5CE97F}"/>
              </a:ext>
            </a:extLst>
          </p:cNvPr>
          <p:cNvSpPr/>
          <p:nvPr/>
        </p:nvSpPr>
        <p:spPr>
          <a:xfrm>
            <a:off x="1097279" y="833719"/>
            <a:ext cx="6495828" cy="903642"/>
          </a:xfrm>
          <a:prstGeom prst="roundRect">
            <a:avLst/>
          </a:prstGeom>
          <a:solidFill>
            <a:srgbClr val="5EB7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dirty="0"/>
              <a:t>Recognizing Basic Needs</a:t>
            </a:r>
          </a:p>
        </p:txBody>
      </p:sp>
      <p:sp>
        <p:nvSpPr>
          <p:cNvPr id="3" name="Content Placeholder 2">
            <a:extLst>
              <a:ext uri="{FF2B5EF4-FFF2-40B4-BE49-F238E27FC236}">
                <a16:creationId xmlns:a16="http://schemas.microsoft.com/office/drawing/2014/main" id="{00FD9365-13CE-196F-BC5B-D17D2DE607D4}"/>
              </a:ext>
            </a:extLst>
          </p:cNvPr>
          <p:cNvSpPr>
            <a:spLocks noGrp="1"/>
          </p:cNvSpPr>
          <p:nvPr>
            <p:ph sz="half" idx="1"/>
          </p:nvPr>
        </p:nvSpPr>
        <p:spPr>
          <a:xfrm>
            <a:off x="1097279" y="1854698"/>
            <a:ext cx="10058400" cy="4393701"/>
          </a:xfrm>
        </p:spPr>
        <p:txBody>
          <a:bodyPr>
            <a:normAutofit lnSpcReduction="10000"/>
          </a:bodyPr>
          <a:lstStyle/>
          <a:p>
            <a:pPr marL="0" indent="0">
              <a:buNone/>
            </a:pPr>
            <a:r>
              <a:rPr lang="en-US" dirty="0"/>
              <a:t>Disasters can be overwhelming, and this can affect judgement and decision-making. You can help by supporting those most impacted by this event. </a:t>
            </a:r>
          </a:p>
          <a:p>
            <a:pPr marL="0" indent="0">
              <a:buNone/>
            </a:pPr>
            <a:r>
              <a:rPr lang="en-US" b="1" dirty="0"/>
              <a:t>Attending to Physiological Needs</a:t>
            </a:r>
          </a:p>
          <a:p>
            <a:pPr marL="169863" indent="-169863">
              <a:spcBef>
                <a:spcPts val="600"/>
              </a:spcBef>
              <a:buFont typeface="Arial" panose="020B0604020202020204" pitchFamily="34" charset="0"/>
              <a:buChar char="•"/>
            </a:pPr>
            <a:r>
              <a:rPr lang="en-US" sz="1600" dirty="0"/>
              <a:t>Help make sure those who need medical care receive it</a:t>
            </a:r>
          </a:p>
          <a:p>
            <a:pPr marL="169863" indent="-169863">
              <a:spcBef>
                <a:spcPts val="600"/>
              </a:spcBef>
              <a:buFont typeface="Arial" panose="020B0604020202020204" pitchFamily="34" charset="0"/>
              <a:buChar char="•"/>
            </a:pPr>
            <a:r>
              <a:rPr lang="en-US" sz="1600" dirty="0"/>
              <a:t>Make available and directly offer water, hot drinks, food, or blankets</a:t>
            </a:r>
          </a:p>
          <a:p>
            <a:pPr marL="0" indent="0">
              <a:buNone/>
            </a:pPr>
            <a:r>
              <a:rPr lang="en-US" b="1" dirty="0"/>
              <a:t>Attending to Safety Needs </a:t>
            </a:r>
          </a:p>
          <a:p>
            <a:pPr marL="169863" indent="-169863">
              <a:spcBef>
                <a:spcPts val="600"/>
              </a:spcBef>
              <a:buFont typeface="Arial" panose="020B0604020202020204" pitchFamily="34" charset="0"/>
              <a:buChar char="•"/>
            </a:pPr>
            <a:r>
              <a:rPr lang="en-US" sz="1600" dirty="0"/>
              <a:t>Ensure persons in distress feel safe enough to begin a recovery process</a:t>
            </a:r>
          </a:p>
          <a:p>
            <a:pPr marL="169863" indent="-169863">
              <a:spcBef>
                <a:spcPts val="600"/>
              </a:spcBef>
              <a:buFont typeface="Arial" panose="020B0604020202020204" pitchFamily="34" charset="0"/>
              <a:buChar char="•"/>
            </a:pPr>
            <a:r>
              <a:rPr lang="en-US" sz="1600" dirty="0"/>
              <a:t>Protect them from ongoing threats, especially if they are disoriented</a:t>
            </a:r>
          </a:p>
          <a:p>
            <a:pPr marL="169863" indent="-169863">
              <a:spcBef>
                <a:spcPts val="600"/>
              </a:spcBef>
              <a:buFont typeface="Arial" panose="020B0604020202020204" pitchFamily="34" charset="0"/>
              <a:buChar char="•"/>
            </a:pPr>
            <a:r>
              <a:rPr lang="en-US" sz="1600" dirty="0"/>
              <a:t>Encourage families and other close groups to stick to routines for stability</a:t>
            </a:r>
            <a:endParaRPr lang="en-US" sz="1800" dirty="0"/>
          </a:p>
          <a:p>
            <a:pPr marL="0" indent="0">
              <a:buNone/>
            </a:pPr>
            <a:r>
              <a:rPr lang="en-US" b="1" dirty="0"/>
              <a:t>Assisting with Problem Solving </a:t>
            </a:r>
          </a:p>
          <a:p>
            <a:pPr marL="169863" indent="-169863">
              <a:spcBef>
                <a:spcPts val="600"/>
              </a:spcBef>
              <a:buFont typeface="Arial" panose="020B0604020202020204" pitchFamily="34" charset="0"/>
              <a:buChar char="•"/>
            </a:pPr>
            <a:r>
              <a:rPr lang="en-US" sz="1600" dirty="0"/>
              <a:t>Persons in distress may be distracted or confused and struggle with decisions </a:t>
            </a:r>
          </a:p>
          <a:p>
            <a:pPr marL="169863" indent="-169863">
              <a:spcBef>
                <a:spcPts val="600"/>
              </a:spcBef>
              <a:buFont typeface="Arial" panose="020B0604020202020204" pitchFamily="34" charset="0"/>
              <a:buChar char="•"/>
            </a:pPr>
            <a:r>
              <a:rPr lang="en-US" sz="1600" dirty="0"/>
              <a:t>Try to guide people towards productive choices, but still involve them in decision-making</a:t>
            </a:r>
          </a:p>
          <a:p>
            <a:pPr marL="169863" indent="-169863">
              <a:spcBef>
                <a:spcPts val="600"/>
              </a:spcBef>
              <a:buFont typeface="Arial" panose="020B0604020202020204" pitchFamily="34" charset="0"/>
              <a:buChar char="•"/>
            </a:pPr>
            <a:r>
              <a:rPr lang="en-US" sz="1600" dirty="0"/>
              <a:t>When possible, offer choices instead of open-ended questions</a:t>
            </a:r>
          </a:p>
        </p:txBody>
      </p:sp>
      <p:sp>
        <p:nvSpPr>
          <p:cNvPr id="6" name="Rectangle 5">
            <a:extLst>
              <a:ext uri="{FF2B5EF4-FFF2-40B4-BE49-F238E27FC236}">
                <a16:creationId xmlns:a16="http://schemas.microsoft.com/office/drawing/2014/main" id="{33A16877-BB68-2A8E-B14D-F12C1AE9DC01}"/>
              </a:ext>
            </a:extLst>
          </p:cNvPr>
          <p:cNvSpPr/>
          <p:nvPr/>
        </p:nvSpPr>
        <p:spPr>
          <a:xfrm>
            <a:off x="8283388" y="0"/>
            <a:ext cx="3908612" cy="4213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Elements of Psychological First Aid </a:t>
            </a:r>
          </a:p>
        </p:txBody>
      </p:sp>
    </p:spTree>
    <p:extLst>
      <p:ext uri="{BB962C8B-B14F-4D97-AF65-F5344CB8AC3E}">
        <p14:creationId xmlns:p14="http://schemas.microsoft.com/office/powerpoint/2010/main" val="1503404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296BB-B50C-0A1B-EA81-37E41B3F174E}"/>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B04A920-77D7-82B3-D97A-2F04A30A158F}"/>
              </a:ext>
            </a:extLst>
          </p:cNvPr>
          <p:cNvSpPr/>
          <p:nvPr/>
        </p:nvSpPr>
        <p:spPr>
          <a:xfrm>
            <a:off x="974732" y="833719"/>
            <a:ext cx="9920346" cy="903642"/>
          </a:xfrm>
          <a:prstGeom prst="roundRect">
            <a:avLst/>
          </a:prstGeom>
          <a:solidFill>
            <a:srgbClr val="5AB28A"/>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dirty="0"/>
              <a:t>Validating Feelings and Thoughts</a:t>
            </a:r>
          </a:p>
        </p:txBody>
      </p:sp>
      <p:sp>
        <p:nvSpPr>
          <p:cNvPr id="3" name="Content Placeholder 2">
            <a:extLst>
              <a:ext uri="{FF2B5EF4-FFF2-40B4-BE49-F238E27FC236}">
                <a16:creationId xmlns:a16="http://schemas.microsoft.com/office/drawing/2014/main" id="{8B670D55-F44C-FC0C-65B7-C73D4710738A}"/>
              </a:ext>
            </a:extLst>
          </p:cNvPr>
          <p:cNvSpPr>
            <a:spLocks noGrp="1"/>
          </p:cNvSpPr>
          <p:nvPr>
            <p:ph sz="half" idx="1"/>
          </p:nvPr>
        </p:nvSpPr>
        <p:spPr>
          <a:xfrm>
            <a:off x="1002383" y="1790878"/>
            <a:ext cx="10562600" cy="4233403"/>
          </a:xfrm>
        </p:spPr>
        <p:txBody>
          <a:bodyPr>
            <a:normAutofit fontScale="92500"/>
          </a:bodyPr>
          <a:lstStyle/>
          <a:p>
            <a:pPr marL="0" indent="0">
              <a:buNone/>
            </a:pPr>
            <a:r>
              <a:rPr lang="en-US" dirty="0"/>
              <a:t>Experiencing a disaster is confusing for most people, and they may need help identifying and expressing their feelings.</a:t>
            </a:r>
          </a:p>
          <a:p>
            <a:pPr marL="0" indent="0">
              <a:buNone/>
            </a:pPr>
            <a:r>
              <a:rPr lang="en-US" dirty="0"/>
              <a:t>Do not minimize someone’s loss, even if others may have suffered or lost more.</a:t>
            </a:r>
          </a:p>
          <a:p>
            <a:pPr marL="0" indent="0">
              <a:buNone/>
            </a:pPr>
            <a:r>
              <a:rPr lang="en-US" b="1" dirty="0"/>
              <a:t>Providing Acknowledgement and Recognition</a:t>
            </a:r>
          </a:p>
          <a:p>
            <a:pPr marL="169863" indent="-169863">
              <a:spcBef>
                <a:spcPts val="600"/>
              </a:spcBef>
              <a:buFont typeface="Arial" panose="020B0604020202020204" pitchFamily="34" charset="0"/>
              <a:buChar char="•"/>
            </a:pPr>
            <a:r>
              <a:rPr lang="en-US" sz="1700" dirty="0"/>
              <a:t>Survivors need acknowledgement that they have experienced a trauma, and that their stress reactions are understandable</a:t>
            </a:r>
          </a:p>
          <a:p>
            <a:pPr marL="169863" indent="-169863">
              <a:spcBef>
                <a:spcPts val="600"/>
              </a:spcBef>
              <a:buFont typeface="Arial" panose="020B0604020202020204" pitchFamily="34" charset="0"/>
              <a:buChar char="•"/>
            </a:pPr>
            <a:r>
              <a:rPr lang="en-US" sz="1700" dirty="0"/>
              <a:t>Media presence can suggest that the situation deserves public attention, but also may feel intrusive or insensitive</a:t>
            </a:r>
          </a:p>
          <a:p>
            <a:pPr marL="0" indent="0">
              <a:buNone/>
            </a:pPr>
            <a:r>
              <a:rPr lang="en-US" b="1" dirty="0"/>
              <a:t>Expressing Empathy</a:t>
            </a:r>
          </a:p>
          <a:p>
            <a:pPr marL="169863" indent="-169863">
              <a:spcBef>
                <a:spcPts val="600"/>
              </a:spcBef>
              <a:buFont typeface="Arial" panose="020B0604020202020204" pitchFamily="34" charset="0"/>
              <a:buChar char="•"/>
            </a:pPr>
            <a:r>
              <a:rPr lang="en-US" sz="1700" dirty="0"/>
              <a:t>Empathy is understanding what someone is feeling, without feeling it yourself</a:t>
            </a:r>
          </a:p>
          <a:p>
            <a:pPr marL="169863" indent="-169863">
              <a:spcBef>
                <a:spcPts val="600"/>
              </a:spcBef>
              <a:buFont typeface="Arial" panose="020B0604020202020204" pitchFamily="34" charset="0"/>
              <a:buChar char="•"/>
            </a:pPr>
            <a:r>
              <a:rPr lang="en-US" sz="1700" dirty="0"/>
              <a:t>If someone wants to talk about their difficult experience, listen, but do not force them to share if they are not ready</a:t>
            </a:r>
          </a:p>
          <a:p>
            <a:pPr marL="169863" indent="-169863">
              <a:spcBef>
                <a:spcPts val="600"/>
              </a:spcBef>
              <a:buFont typeface="Arial" panose="020B0604020202020204" pitchFamily="34" charset="0"/>
              <a:buChar char="•"/>
            </a:pPr>
            <a:r>
              <a:rPr lang="en-US" sz="1700" dirty="0"/>
              <a:t>Be aware you may be exposed to their pain, loss, hopelessness, rage, shock, and other intense emotions</a:t>
            </a:r>
          </a:p>
          <a:p>
            <a:pPr marL="169863" indent="-169863">
              <a:spcBef>
                <a:spcPts val="600"/>
              </a:spcBef>
              <a:buFont typeface="Arial" panose="020B0604020202020204" pitchFamily="34" charset="0"/>
              <a:buChar char="•"/>
            </a:pPr>
            <a:r>
              <a:rPr lang="en-US" sz="1700" dirty="0"/>
              <a:t>Have a plan to cope with your own feelings, like talking with your supervisor or other source of personal support</a:t>
            </a:r>
          </a:p>
        </p:txBody>
      </p:sp>
      <p:sp>
        <p:nvSpPr>
          <p:cNvPr id="5" name="Rectangle 4">
            <a:extLst>
              <a:ext uri="{FF2B5EF4-FFF2-40B4-BE49-F238E27FC236}">
                <a16:creationId xmlns:a16="http://schemas.microsoft.com/office/drawing/2014/main" id="{9E16C3B8-E725-9EAC-C30C-82F359901C0A}"/>
              </a:ext>
            </a:extLst>
          </p:cNvPr>
          <p:cNvSpPr/>
          <p:nvPr/>
        </p:nvSpPr>
        <p:spPr>
          <a:xfrm>
            <a:off x="8283388" y="0"/>
            <a:ext cx="3908612" cy="4213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Elements of Psychological First Aid </a:t>
            </a:r>
          </a:p>
        </p:txBody>
      </p:sp>
    </p:spTree>
    <p:extLst>
      <p:ext uri="{BB962C8B-B14F-4D97-AF65-F5344CB8AC3E}">
        <p14:creationId xmlns:p14="http://schemas.microsoft.com/office/powerpoint/2010/main" val="1414940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42459" y="883228"/>
            <a:ext cx="7683416" cy="5091544"/>
          </a:xfrm>
          <a:prstGeom prst="rect">
            <a:avLst/>
          </a:prstGeom>
        </p:spPr>
        <p:txBody>
          <a:bodyPr lIns="91440" tIns="45720" rIns="91440" bIns="4572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5400" b="1" dirty="0">
                <a:solidFill>
                  <a:schemeClr val="accent1"/>
                </a:solidFill>
              </a:rPr>
              <a:t>During times of     </a:t>
            </a:r>
            <a:r>
              <a:rPr lang="en-US" sz="5400" b="1" dirty="0">
                <a:solidFill>
                  <a:schemeClr val="tx2">
                    <a:lumMod val="60000"/>
                    <a:lumOff val="40000"/>
                  </a:schemeClr>
                </a:solidFill>
              </a:rPr>
              <a:t>great stress</a:t>
            </a:r>
            <a:r>
              <a:rPr lang="en-US" sz="5400" b="1" dirty="0">
                <a:solidFill>
                  <a:schemeClr val="accent1"/>
                </a:solidFill>
              </a:rPr>
              <a:t>, personal interactions will have a </a:t>
            </a:r>
            <a:r>
              <a:rPr lang="en-US" sz="5400" b="1" dirty="0">
                <a:solidFill>
                  <a:schemeClr val="tx2">
                    <a:lumMod val="60000"/>
                    <a:lumOff val="40000"/>
                  </a:schemeClr>
                </a:solidFill>
              </a:rPr>
              <a:t>great impact</a:t>
            </a:r>
            <a:r>
              <a:rPr lang="en-US" sz="5400" b="1" dirty="0">
                <a:solidFill>
                  <a:schemeClr val="accent1"/>
                </a:solidFill>
              </a:rPr>
              <a:t>. </a:t>
            </a:r>
            <a:br>
              <a:rPr lang="en-US" sz="5400" b="1" dirty="0">
                <a:solidFill>
                  <a:schemeClr val="accent1"/>
                </a:solidFill>
              </a:rPr>
            </a:br>
            <a:endParaRPr lang="en-US" sz="4200" b="1" dirty="0">
              <a:solidFill>
                <a:schemeClr val="accent1"/>
              </a:solidFill>
              <a:cs typeface="Arial"/>
            </a:endParaRPr>
          </a:p>
          <a:p>
            <a:pPr marL="0" indent="0">
              <a:buNone/>
            </a:pPr>
            <a:r>
              <a:rPr lang="en-US" sz="4200" b="1" dirty="0">
                <a:solidFill>
                  <a:schemeClr val="accent1"/>
                </a:solidFill>
              </a:rPr>
              <a:t>What </a:t>
            </a:r>
            <a:r>
              <a:rPr lang="en-US" sz="4200" b="1" dirty="0">
                <a:solidFill>
                  <a:schemeClr val="tx2">
                    <a:lumMod val="60000"/>
                    <a:lumOff val="40000"/>
                  </a:schemeClr>
                </a:solidFill>
              </a:rPr>
              <a:t>TYPE</a:t>
            </a:r>
            <a:r>
              <a:rPr lang="en-US" sz="4200" b="1" dirty="0">
                <a:solidFill>
                  <a:schemeClr val="accent1"/>
                </a:solidFill>
              </a:rPr>
              <a:t> of impact do you want to make? </a:t>
            </a:r>
            <a:endParaRPr lang="en-US" sz="4200" b="1" dirty="0">
              <a:solidFill>
                <a:schemeClr val="accent1"/>
              </a:solidFill>
              <a:cs typeface="Arial"/>
            </a:endParaRPr>
          </a:p>
        </p:txBody>
      </p:sp>
      <p:pic>
        <p:nvPicPr>
          <p:cNvPr id="4" name="Picture 3">
            <a:extLst>
              <a:ext uri="{FF2B5EF4-FFF2-40B4-BE49-F238E27FC236}">
                <a16:creationId xmlns:a16="http://schemas.microsoft.com/office/drawing/2014/main" id="{2BB5065B-9F50-C1EF-847F-E36963D7AB2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25875" y="1557463"/>
            <a:ext cx="3585915" cy="3743074"/>
          </a:xfrm>
          <a:prstGeom prst="rect">
            <a:avLst/>
          </a:prstGeom>
        </p:spPr>
      </p:pic>
    </p:spTree>
    <p:extLst>
      <p:ext uri="{BB962C8B-B14F-4D97-AF65-F5344CB8AC3E}">
        <p14:creationId xmlns:p14="http://schemas.microsoft.com/office/powerpoint/2010/main" val="764882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5011C-BFD7-81D7-9094-A60BD8555D44}"/>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4BE8785B-9E3B-4362-0451-64FA80197B5E}"/>
              </a:ext>
            </a:extLst>
          </p:cNvPr>
          <p:cNvSpPr/>
          <p:nvPr/>
        </p:nvSpPr>
        <p:spPr>
          <a:xfrm>
            <a:off x="1097278" y="519953"/>
            <a:ext cx="10216181" cy="1217408"/>
          </a:xfrm>
          <a:prstGeom prst="roundRect">
            <a:avLst/>
          </a:prstGeom>
          <a:solidFill>
            <a:srgbClr val="5AB28A"/>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dirty="0"/>
              <a:t>Validating Feelings and Thoughts Continued: Expressing Empathy </a:t>
            </a:r>
          </a:p>
        </p:txBody>
      </p:sp>
      <p:sp>
        <p:nvSpPr>
          <p:cNvPr id="5" name="Rectangle 4">
            <a:extLst>
              <a:ext uri="{FF2B5EF4-FFF2-40B4-BE49-F238E27FC236}">
                <a16:creationId xmlns:a16="http://schemas.microsoft.com/office/drawing/2014/main" id="{5BDCD18C-78A0-CE63-49B9-701A422DE91A}"/>
              </a:ext>
            </a:extLst>
          </p:cNvPr>
          <p:cNvSpPr/>
          <p:nvPr/>
        </p:nvSpPr>
        <p:spPr>
          <a:xfrm>
            <a:off x="8283388" y="0"/>
            <a:ext cx="3908612" cy="4213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Elements of Psychological First Aid </a:t>
            </a:r>
          </a:p>
        </p:txBody>
      </p:sp>
      <p:sp>
        <p:nvSpPr>
          <p:cNvPr id="7" name="TextBox 6">
            <a:extLst>
              <a:ext uri="{FF2B5EF4-FFF2-40B4-BE49-F238E27FC236}">
                <a16:creationId xmlns:a16="http://schemas.microsoft.com/office/drawing/2014/main" id="{2869C042-7545-D3D2-259B-9CE55171F851}"/>
              </a:ext>
            </a:extLst>
          </p:cNvPr>
          <p:cNvSpPr txBox="1"/>
          <p:nvPr/>
        </p:nvSpPr>
        <p:spPr>
          <a:xfrm>
            <a:off x="1228976" y="3650001"/>
            <a:ext cx="7299510" cy="2518638"/>
          </a:xfrm>
          <a:prstGeom prst="rect">
            <a:avLst/>
          </a:prstGeom>
          <a:noFill/>
        </p:spPr>
        <p:txBody>
          <a:bodyPr wrap="square" numCol="2">
            <a:spAutoFit/>
          </a:bodyPr>
          <a:lstStyle/>
          <a:p>
            <a:pPr marL="462471" lvl="1" indent="-169863">
              <a:spcBef>
                <a:spcPts val="600"/>
              </a:spcBef>
              <a:spcAft>
                <a:spcPts val="200"/>
              </a:spcAft>
              <a:buFont typeface="Arial" panose="020B0604020202020204" pitchFamily="34" charset="0"/>
              <a:buChar char="•"/>
            </a:pPr>
            <a:r>
              <a:rPr lang="en-US" sz="1600" dirty="0"/>
              <a:t>“Don’t feel bad.” </a:t>
            </a:r>
          </a:p>
          <a:p>
            <a:pPr marL="462471" lvl="1" indent="-169863">
              <a:spcBef>
                <a:spcPts val="600"/>
              </a:spcBef>
              <a:spcAft>
                <a:spcPts val="200"/>
              </a:spcAft>
              <a:buFont typeface="Arial" panose="020B0604020202020204" pitchFamily="34" charset="0"/>
              <a:buChar char="•"/>
            </a:pPr>
            <a:r>
              <a:rPr lang="en-US" sz="1600" dirty="0"/>
              <a:t>“Don’t cry.”</a:t>
            </a:r>
          </a:p>
          <a:p>
            <a:pPr marL="462471" lvl="1" indent="-169863">
              <a:spcBef>
                <a:spcPts val="600"/>
              </a:spcBef>
              <a:spcAft>
                <a:spcPts val="200"/>
              </a:spcAft>
              <a:buFont typeface="Arial" panose="020B0604020202020204" pitchFamily="34" charset="0"/>
              <a:buChar char="•"/>
            </a:pPr>
            <a:r>
              <a:rPr lang="en-US" sz="1600" dirty="0"/>
              <a:t>“Try not to think about it.” </a:t>
            </a:r>
          </a:p>
          <a:p>
            <a:pPr marL="462471" lvl="1" indent="-169863">
              <a:spcBef>
                <a:spcPts val="600"/>
              </a:spcBef>
              <a:spcAft>
                <a:spcPts val="200"/>
              </a:spcAft>
              <a:buFont typeface="Arial" panose="020B0604020202020204" pitchFamily="34" charset="0"/>
              <a:buChar char="•"/>
            </a:pPr>
            <a:r>
              <a:rPr lang="en-US" sz="1600" dirty="0"/>
              <a:t>“Let’s talk about something else.” </a:t>
            </a:r>
          </a:p>
          <a:p>
            <a:pPr marL="462471" lvl="1" indent="-169863">
              <a:spcBef>
                <a:spcPts val="600"/>
              </a:spcBef>
              <a:spcAft>
                <a:spcPts val="200"/>
              </a:spcAft>
              <a:buFont typeface="Arial" panose="020B0604020202020204" pitchFamily="34" charset="0"/>
              <a:buChar char="•"/>
            </a:pPr>
            <a:r>
              <a:rPr lang="en-US" sz="1600" dirty="0"/>
              <a:t>“I know how you feel.” </a:t>
            </a:r>
          </a:p>
          <a:p>
            <a:pPr marL="462471" lvl="1" indent="-169863">
              <a:spcBef>
                <a:spcPts val="600"/>
              </a:spcBef>
              <a:spcAft>
                <a:spcPts val="200"/>
              </a:spcAft>
              <a:buFont typeface="Arial" panose="020B0604020202020204" pitchFamily="34" charset="0"/>
              <a:buChar char="•"/>
            </a:pPr>
            <a:endParaRPr lang="en-US" sz="1600" dirty="0"/>
          </a:p>
          <a:p>
            <a:pPr marL="462471" lvl="1" indent="-169863">
              <a:spcBef>
                <a:spcPts val="600"/>
              </a:spcBef>
              <a:spcAft>
                <a:spcPts val="200"/>
              </a:spcAft>
              <a:buFont typeface="Arial" panose="020B0604020202020204" pitchFamily="34" charset="0"/>
              <a:buChar char="•"/>
            </a:pPr>
            <a:endParaRPr lang="en-US" sz="1600" dirty="0"/>
          </a:p>
          <a:p>
            <a:pPr marL="462471" lvl="1" indent="-169863">
              <a:spcBef>
                <a:spcPts val="600"/>
              </a:spcBef>
              <a:spcAft>
                <a:spcPts val="200"/>
              </a:spcAft>
              <a:buFont typeface="Arial" panose="020B0604020202020204" pitchFamily="34" charset="0"/>
              <a:buChar char="•"/>
            </a:pPr>
            <a:r>
              <a:rPr lang="en-US" sz="1600" dirty="0"/>
              <a:t>“It’s God’s will.”</a:t>
            </a:r>
          </a:p>
          <a:p>
            <a:pPr marL="462471" lvl="1" indent="-169863">
              <a:spcBef>
                <a:spcPts val="600"/>
              </a:spcBef>
              <a:spcAft>
                <a:spcPts val="200"/>
              </a:spcAft>
              <a:buFont typeface="Arial" panose="020B0604020202020204" pitchFamily="34" charset="0"/>
              <a:buChar char="•"/>
            </a:pPr>
            <a:r>
              <a:rPr lang="en-US" sz="1600" dirty="0"/>
              <a:t>“It could be worse.” </a:t>
            </a:r>
          </a:p>
          <a:p>
            <a:pPr marL="462471" lvl="1" indent="-169863">
              <a:spcBef>
                <a:spcPts val="600"/>
              </a:spcBef>
              <a:spcAft>
                <a:spcPts val="200"/>
              </a:spcAft>
              <a:buFont typeface="Arial" panose="020B0604020202020204" pitchFamily="34" charset="0"/>
              <a:buChar char="•"/>
            </a:pPr>
            <a:r>
              <a:rPr lang="en-US" sz="1600" dirty="0"/>
              <a:t>“At least you still have.…” </a:t>
            </a:r>
          </a:p>
          <a:p>
            <a:pPr marL="462471" lvl="1" indent="-169863">
              <a:spcBef>
                <a:spcPts val="600"/>
              </a:spcBef>
              <a:spcAft>
                <a:spcPts val="200"/>
              </a:spcAft>
              <a:buFont typeface="Arial" panose="020B0604020202020204" pitchFamily="34" charset="0"/>
              <a:buChar char="•"/>
            </a:pPr>
            <a:r>
              <a:rPr lang="en-US" sz="1600" dirty="0"/>
              <a:t>“At least [anything].” </a:t>
            </a:r>
          </a:p>
        </p:txBody>
      </p:sp>
      <p:sp>
        <p:nvSpPr>
          <p:cNvPr id="9" name="TextBox 8">
            <a:extLst>
              <a:ext uri="{FF2B5EF4-FFF2-40B4-BE49-F238E27FC236}">
                <a16:creationId xmlns:a16="http://schemas.microsoft.com/office/drawing/2014/main" id="{299D9F0F-425A-AAAD-F322-E7C4A6842B46}"/>
              </a:ext>
            </a:extLst>
          </p:cNvPr>
          <p:cNvSpPr txBox="1"/>
          <p:nvPr/>
        </p:nvSpPr>
        <p:spPr>
          <a:xfrm>
            <a:off x="1228976" y="2162243"/>
            <a:ext cx="7471770" cy="1046312"/>
          </a:xfrm>
          <a:prstGeom prst="rect">
            <a:avLst/>
          </a:prstGeom>
          <a:noFill/>
        </p:spPr>
        <p:txBody>
          <a:bodyPr wrap="square" numCol="2">
            <a:spAutoFit/>
          </a:bodyPr>
          <a:lstStyle/>
          <a:p>
            <a:pPr marL="462471" lvl="1" indent="-169863">
              <a:spcBef>
                <a:spcPts val="600"/>
              </a:spcBef>
              <a:spcAft>
                <a:spcPts val="200"/>
              </a:spcAft>
              <a:buFont typeface="Arial" panose="020B0604020202020204" pitchFamily="34" charset="0"/>
              <a:buChar char="•"/>
            </a:pPr>
            <a:r>
              <a:rPr lang="en-US" sz="1600" dirty="0"/>
              <a:t>“I hear you saying…”</a:t>
            </a:r>
          </a:p>
          <a:p>
            <a:pPr marL="462471" lvl="1" indent="-169863">
              <a:spcBef>
                <a:spcPts val="600"/>
              </a:spcBef>
              <a:spcAft>
                <a:spcPts val="200"/>
              </a:spcAft>
              <a:buFont typeface="Arial" panose="020B0604020202020204" pitchFamily="34" charset="0"/>
              <a:buChar char="•"/>
            </a:pPr>
            <a:r>
              <a:rPr lang="en-US" sz="1600" dirty="0"/>
              <a:t>“It sounds like…” </a:t>
            </a:r>
          </a:p>
          <a:p>
            <a:pPr marL="292608" lvl="1">
              <a:spcBef>
                <a:spcPts val="600"/>
              </a:spcBef>
              <a:spcAft>
                <a:spcPts val="200"/>
              </a:spcAft>
            </a:pPr>
            <a:endParaRPr lang="en-US" sz="1600" dirty="0"/>
          </a:p>
          <a:p>
            <a:pPr marL="462471" lvl="1" indent="-169863">
              <a:spcBef>
                <a:spcPts val="600"/>
              </a:spcBef>
              <a:spcAft>
                <a:spcPts val="200"/>
              </a:spcAft>
              <a:buFont typeface="Arial" panose="020B0604020202020204" pitchFamily="34" charset="0"/>
              <a:buChar char="•"/>
            </a:pPr>
            <a:r>
              <a:rPr lang="en-US" sz="1600" dirty="0"/>
              <a:t>“It seems to you…”</a:t>
            </a:r>
          </a:p>
          <a:p>
            <a:pPr marL="462471" lvl="1" indent="-169863">
              <a:spcBef>
                <a:spcPts val="600"/>
              </a:spcBef>
              <a:spcAft>
                <a:spcPts val="200"/>
              </a:spcAft>
              <a:buFont typeface="Arial" panose="020B0604020202020204" pitchFamily="34" charset="0"/>
              <a:buChar char="•"/>
            </a:pPr>
            <a:r>
              <a:rPr lang="en-US" sz="1600" dirty="0"/>
              <a:t>“You appear…”</a:t>
            </a:r>
          </a:p>
        </p:txBody>
      </p:sp>
      <p:sp>
        <p:nvSpPr>
          <p:cNvPr id="3" name="Content Placeholder 2">
            <a:extLst>
              <a:ext uri="{FF2B5EF4-FFF2-40B4-BE49-F238E27FC236}">
                <a16:creationId xmlns:a16="http://schemas.microsoft.com/office/drawing/2014/main" id="{439ABBD2-DE0D-E5EA-99E2-49AE7B103AEC}"/>
              </a:ext>
            </a:extLst>
          </p:cNvPr>
          <p:cNvSpPr>
            <a:spLocks noGrp="1"/>
          </p:cNvSpPr>
          <p:nvPr>
            <p:ph sz="half" idx="1"/>
          </p:nvPr>
        </p:nvSpPr>
        <p:spPr>
          <a:xfrm>
            <a:off x="1097279" y="1835973"/>
            <a:ext cx="9865746" cy="5003302"/>
          </a:xfrm>
        </p:spPr>
        <p:txBody>
          <a:bodyPr>
            <a:normAutofit/>
          </a:bodyPr>
          <a:lstStyle/>
          <a:p>
            <a:pPr marL="0" indent="0">
              <a:buNone/>
            </a:pPr>
            <a:r>
              <a:rPr lang="en-US" sz="1800" b="1" dirty="0"/>
              <a:t>Phrases that express empathy and help you understand what someone is trying to say:</a:t>
            </a:r>
          </a:p>
          <a:p>
            <a:pPr marL="169863" indent="-169863">
              <a:buFont typeface="Arial" panose="020B0604020202020204" pitchFamily="34" charset="0"/>
              <a:buChar char="•"/>
            </a:pPr>
            <a:endParaRPr lang="en-US" sz="1800" dirty="0"/>
          </a:p>
          <a:p>
            <a:pPr marL="0" indent="0">
              <a:buNone/>
            </a:pPr>
            <a:endParaRPr lang="en-US" sz="500" dirty="0"/>
          </a:p>
          <a:p>
            <a:pPr marL="169863" indent="-169863">
              <a:buFont typeface="Arial" panose="020B0604020202020204" pitchFamily="34" charset="0"/>
              <a:buChar char="•"/>
            </a:pPr>
            <a:r>
              <a:rPr lang="en-US" sz="1600" dirty="0"/>
              <a:t>If you get it wrong, just apologize and ask the person to clarify their point</a:t>
            </a:r>
          </a:p>
          <a:p>
            <a:pPr marL="0" indent="0">
              <a:buNone/>
            </a:pPr>
            <a:r>
              <a:rPr lang="en-US" sz="1800" b="1" dirty="0"/>
              <a:t>These phrases should be avoided: </a:t>
            </a:r>
          </a:p>
          <a:p>
            <a:pPr marL="169863" indent="-169863">
              <a:buFont typeface="Arial" panose="020B0604020202020204" pitchFamily="34" charset="0"/>
              <a:buChar char="•"/>
            </a:pPr>
            <a:endParaRPr lang="en-US" sz="1400" dirty="0"/>
          </a:p>
          <a:p>
            <a:pPr marL="169863" indent="-169863">
              <a:buFont typeface="Arial" panose="020B0604020202020204" pitchFamily="34" charset="0"/>
              <a:buChar char="•"/>
            </a:pPr>
            <a:endParaRPr lang="en-US" sz="1400" dirty="0"/>
          </a:p>
          <a:p>
            <a:pPr marL="169863" indent="-169863">
              <a:buFont typeface="Arial" panose="020B0604020202020204" pitchFamily="34" charset="0"/>
              <a:buChar char="•"/>
            </a:pPr>
            <a:endParaRPr lang="en-US" sz="900" dirty="0"/>
          </a:p>
          <a:p>
            <a:pPr marL="169863" indent="-169863">
              <a:buFont typeface="Arial" panose="020B0604020202020204" pitchFamily="34" charset="0"/>
              <a:buChar char="•"/>
            </a:pPr>
            <a:endParaRPr lang="en-US" sz="1400" dirty="0"/>
          </a:p>
          <a:p>
            <a:pPr marL="169863" indent="-169863">
              <a:buFont typeface="Arial" panose="020B0604020202020204" pitchFamily="34" charset="0"/>
              <a:buChar char="•"/>
            </a:pPr>
            <a:endParaRPr lang="en-US" sz="800" dirty="0"/>
          </a:p>
          <a:p>
            <a:pPr marL="169863" indent="-169863">
              <a:buFont typeface="Arial" panose="020B0604020202020204" pitchFamily="34" charset="0"/>
              <a:buChar char="•"/>
            </a:pPr>
            <a:r>
              <a:rPr lang="en-US" sz="1600" dirty="0"/>
              <a:t>These sentiments might be well-intended but can still feel dismissive or minimizing to someone in distress. If someone shares painful stories or painful feelings, you do not want them to feel left alone or that their pain was ignored.  Know your own limits and connect to an appropriate professional for help!</a:t>
            </a:r>
            <a:endParaRPr lang="en-US" sz="2400" dirty="0"/>
          </a:p>
        </p:txBody>
      </p:sp>
    </p:spTree>
    <p:extLst>
      <p:ext uri="{BB962C8B-B14F-4D97-AF65-F5344CB8AC3E}">
        <p14:creationId xmlns:p14="http://schemas.microsoft.com/office/powerpoint/2010/main" val="2259646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49131-FEC3-0B80-282F-653F1FF2814B}"/>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6199182-A24F-E92F-3AD7-75BC6D4079BF}"/>
              </a:ext>
            </a:extLst>
          </p:cNvPr>
          <p:cNvSpPr/>
          <p:nvPr/>
        </p:nvSpPr>
        <p:spPr>
          <a:xfrm>
            <a:off x="1097278" y="519953"/>
            <a:ext cx="10628557" cy="1217408"/>
          </a:xfrm>
          <a:prstGeom prst="roundRect">
            <a:avLst/>
          </a:prstGeom>
          <a:solidFill>
            <a:srgbClr val="5FA6A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dirty="0"/>
              <a:t>Connecting with Personal and Professional Support Systems</a:t>
            </a:r>
          </a:p>
        </p:txBody>
      </p:sp>
      <p:sp>
        <p:nvSpPr>
          <p:cNvPr id="5" name="Rectangle 4">
            <a:extLst>
              <a:ext uri="{FF2B5EF4-FFF2-40B4-BE49-F238E27FC236}">
                <a16:creationId xmlns:a16="http://schemas.microsoft.com/office/drawing/2014/main" id="{4EBF85C7-E9C4-CD8F-B322-F1DB3495408A}"/>
              </a:ext>
            </a:extLst>
          </p:cNvPr>
          <p:cNvSpPr/>
          <p:nvPr/>
        </p:nvSpPr>
        <p:spPr>
          <a:xfrm>
            <a:off x="8283388" y="0"/>
            <a:ext cx="3908612" cy="4213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Elements of Psychological First Aid </a:t>
            </a:r>
          </a:p>
        </p:txBody>
      </p:sp>
      <p:pic>
        <p:nvPicPr>
          <p:cNvPr id="6" name="Picture 5">
            <a:extLst>
              <a:ext uri="{FF2B5EF4-FFF2-40B4-BE49-F238E27FC236}">
                <a16:creationId xmlns:a16="http://schemas.microsoft.com/office/drawing/2014/main" id="{17AA12C5-464E-72C1-521A-37DA852543B2}"/>
              </a:ext>
            </a:extLst>
          </p:cNvPr>
          <p:cNvPicPr>
            <a:picLocks noChangeAspect="1"/>
          </p:cNvPicPr>
          <p:nvPr/>
        </p:nvPicPr>
        <p:blipFill>
          <a:blip r:embed="rId2"/>
          <a:srcRect l="9446" r="6772" b="1274"/>
          <a:stretch/>
        </p:blipFill>
        <p:spPr>
          <a:xfrm>
            <a:off x="383175" y="2123355"/>
            <a:ext cx="2612572" cy="3766456"/>
          </a:xfrm>
          <a:prstGeom prst="rect">
            <a:avLst/>
          </a:prstGeom>
        </p:spPr>
      </p:pic>
      <p:sp>
        <p:nvSpPr>
          <p:cNvPr id="7" name="Rectangle 6">
            <a:extLst>
              <a:ext uri="{FF2B5EF4-FFF2-40B4-BE49-F238E27FC236}">
                <a16:creationId xmlns:a16="http://schemas.microsoft.com/office/drawing/2014/main" id="{A619EBBA-A96F-BC82-8132-39537DCE5171}"/>
              </a:ext>
            </a:extLst>
          </p:cNvPr>
          <p:cNvSpPr/>
          <p:nvPr/>
        </p:nvSpPr>
        <p:spPr>
          <a:xfrm>
            <a:off x="9432481" y="5675763"/>
            <a:ext cx="2716306" cy="645459"/>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D46D40D-C697-E7F9-6EE1-D617DEF665E1}"/>
              </a:ext>
            </a:extLst>
          </p:cNvPr>
          <p:cNvSpPr/>
          <p:nvPr/>
        </p:nvSpPr>
        <p:spPr>
          <a:xfrm>
            <a:off x="9475694" y="6400750"/>
            <a:ext cx="2716306" cy="457250"/>
          </a:xfrm>
          <a:prstGeom prst="rect">
            <a:avLst/>
          </a:prstGeom>
          <a:solidFill>
            <a:srgbClr val="336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01FE546-5B96-5C4D-C175-0FA8A062679C}"/>
              </a:ext>
            </a:extLst>
          </p:cNvPr>
          <p:cNvSpPr/>
          <p:nvPr/>
        </p:nvSpPr>
        <p:spPr>
          <a:xfrm>
            <a:off x="9475694" y="6331854"/>
            <a:ext cx="2716306" cy="71660"/>
          </a:xfrm>
          <a:prstGeom prst="rect">
            <a:avLst/>
          </a:prstGeom>
          <a:solidFill>
            <a:srgbClr val="00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6C83A9-C82F-5035-F031-0563CE1BBFAE}"/>
              </a:ext>
            </a:extLst>
          </p:cNvPr>
          <p:cNvSpPr>
            <a:spLocks noGrp="1"/>
          </p:cNvSpPr>
          <p:nvPr>
            <p:ph sz="half" idx="1"/>
          </p:nvPr>
        </p:nvSpPr>
        <p:spPr>
          <a:xfrm>
            <a:off x="3274423" y="1972601"/>
            <a:ext cx="8778570" cy="4393701"/>
          </a:xfrm>
        </p:spPr>
        <p:txBody>
          <a:bodyPr>
            <a:normAutofit lnSpcReduction="10000"/>
          </a:bodyPr>
          <a:lstStyle/>
          <a:p>
            <a:pPr marL="0" indent="0">
              <a:spcBef>
                <a:spcPts val="600"/>
              </a:spcBef>
              <a:buNone/>
            </a:pPr>
            <a:r>
              <a:rPr lang="en-US" sz="1800" dirty="0"/>
              <a:t>Persons in distress often find more immediate comfort from their own support networks than from professional ones, so reconnecting them with loved ones is important.</a:t>
            </a:r>
          </a:p>
          <a:p>
            <a:pPr marL="0" indent="0">
              <a:spcBef>
                <a:spcPts val="600"/>
              </a:spcBef>
              <a:buNone/>
            </a:pPr>
            <a:r>
              <a:rPr lang="en-US" sz="1800" dirty="0"/>
              <a:t>Social support can be: </a:t>
            </a:r>
          </a:p>
          <a:p>
            <a:pPr marL="462471" lvl="1" indent="-169863">
              <a:spcBef>
                <a:spcPts val="600"/>
              </a:spcBef>
              <a:buFont typeface="Arial" panose="020B0604020202020204" pitchFamily="34" charset="0"/>
              <a:buChar char="•"/>
            </a:pPr>
            <a:r>
              <a:rPr lang="en-US" sz="1600" dirty="0"/>
              <a:t>Instrumental (practical help)</a:t>
            </a:r>
          </a:p>
          <a:p>
            <a:pPr marL="462471" lvl="1" indent="-169863">
              <a:spcBef>
                <a:spcPts val="600"/>
              </a:spcBef>
              <a:buFont typeface="Arial" panose="020B0604020202020204" pitchFamily="34" charset="0"/>
              <a:buChar char="•"/>
            </a:pPr>
            <a:r>
              <a:rPr lang="en-US" sz="1600" dirty="0"/>
              <a:t>Emotional (comfort and care)</a:t>
            </a:r>
          </a:p>
          <a:p>
            <a:pPr marL="462471" lvl="1" indent="-169863">
              <a:spcBef>
                <a:spcPts val="600"/>
              </a:spcBef>
              <a:buFont typeface="Arial" panose="020B0604020202020204" pitchFamily="34" charset="0"/>
              <a:buChar char="•"/>
            </a:pPr>
            <a:r>
              <a:rPr lang="en-US" sz="1600" dirty="0"/>
              <a:t>Informational (guidance and advice)</a:t>
            </a:r>
          </a:p>
          <a:p>
            <a:pPr marL="0" indent="0">
              <a:spcBef>
                <a:spcPts val="600"/>
              </a:spcBef>
              <a:buNone/>
            </a:pPr>
            <a:r>
              <a:rPr lang="en-US" b="1" dirty="0"/>
              <a:t>Help Identify Social Support</a:t>
            </a:r>
            <a:r>
              <a:rPr lang="en-US" sz="2400" b="1" dirty="0"/>
              <a:t> </a:t>
            </a:r>
            <a:endParaRPr lang="en-US" sz="2400" dirty="0"/>
          </a:p>
          <a:p>
            <a:pPr marL="169863" indent="-169863">
              <a:spcBef>
                <a:spcPts val="600"/>
              </a:spcBef>
              <a:buFont typeface="Arial" panose="020B0604020202020204" pitchFamily="34" charset="0"/>
              <a:buChar char="•"/>
            </a:pPr>
            <a:r>
              <a:rPr lang="en-US" sz="1600" dirty="0"/>
              <a:t>If possible, reunite survivors with loved ones</a:t>
            </a:r>
          </a:p>
          <a:p>
            <a:pPr marL="169863" indent="-169863">
              <a:spcBef>
                <a:spcPts val="600"/>
              </a:spcBef>
              <a:buFont typeface="Arial" panose="020B0604020202020204" pitchFamily="34" charset="0"/>
              <a:buChar char="•"/>
            </a:pPr>
            <a:r>
              <a:rPr lang="en-US" sz="1600" dirty="0"/>
              <a:t>Some may resist to reach out, thinking they are a burden.  Ask, “What would you want if the roles were reversed?”</a:t>
            </a:r>
          </a:p>
          <a:p>
            <a:pPr marL="0" indent="0">
              <a:spcBef>
                <a:spcPts val="600"/>
              </a:spcBef>
              <a:buNone/>
            </a:pPr>
            <a:r>
              <a:rPr lang="en-US" b="1" dirty="0"/>
              <a:t>Help Avoid Negative Support</a:t>
            </a:r>
          </a:p>
          <a:p>
            <a:pPr marL="169863" indent="-169863">
              <a:spcBef>
                <a:spcPts val="600"/>
              </a:spcBef>
              <a:buFont typeface="Arial" panose="020B0604020202020204" pitchFamily="34" charset="0"/>
              <a:buChar char="•"/>
            </a:pPr>
            <a:r>
              <a:rPr lang="en-US" sz="1600" dirty="0"/>
              <a:t>Not all relationships are supportive.  Some can be sources of additional stress and burden.</a:t>
            </a:r>
          </a:p>
          <a:p>
            <a:pPr marL="169863" indent="-169863">
              <a:spcBef>
                <a:spcPts val="600"/>
              </a:spcBef>
              <a:buFont typeface="Arial" panose="020B0604020202020204" pitchFamily="34" charset="0"/>
              <a:buChar char="•"/>
            </a:pPr>
            <a:r>
              <a:rPr lang="en-US" sz="1600" dirty="0"/>
              <a:t>When you encourage someone to reach out, first try to be sure that these contacts will not cause additional stress. </a:t>
            </a:r>
            <a:endParaRPr lang="en-US" sz="1800" dirty="0"/>
          </a:p>
        </p:txBody>
      </p:sp>
    </p:spTree>
    <p:extLst>
      <p:ext uri="{BB962C8B-B14F-4D97-AF65-F5344CB8AC3E}">
        <p14:creationId xmlns:p14="http://schemas.microsoft.com/office/powerpoint/2010/main" val="758811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97C81-557C-F89F-50CE-97ED58A6241F}"/>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FE55D49-DBCB-E857-F7BA-45EB7576B81B}"/>
              </a:ext>
            </a:extLst>
          </p:cNvPr>
          <p:cNvSpPr/>
          <p:nvPr/>
        </p:nvSpPr>
        <p:spPr>
          <a:xfrm>
            <a:off x="1097278" y="519953"/>
            <a:ext cx="9633475" cy="1217408"/>
          </a:xfrm>
          <a:prstGeom prst="roundRect">
            <a:avLst/>
          </a:prstGeom>
          <a:solidFill>
            <a:srgbClr val="6276A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dirty="0"/>
              <a:t>Providing Accurate and Timely Information</a:t>
            </a:r>
          </a:p>
        </p:txBody>
      </p:sp>
      <p:sp>
        <p:nvSpPr>
          <p:cNvPr id="3" name="Content Placeholder 2">
            <a:extLst>
              <a:ext uri="{FF2B5EF4-FFF2-40B4-BE49-F238E27FC236}">
                <a16:creationId xmlns:a16="http://schemas.microsoft.com/office/drawing/2014/main" id="{A3CE6EAA-8179-D403-4531-7E59EB1DD8EE}"/>
              </a:ext>
            </a:extLst>
          </p:cNvPr>
          <p:cNvSpPr>
            <a:spLocks noGrp="1"/>
          </p:cNvSpPr>
          <p:nvPr>
            <p:ph sz="half" idx="1"/>
          </p:nvPr>
        </p:nvSpPr>
        <p:spPr>
          <a:xfrm>
            <a:off x="1097279" y="1854698"/>
            <a:ext cx="10058400" cy="4393701"/>
          </a:xfrm>
        </p:spPr>
        <p:txBody>
          <a:bodyPr>
            <a:normAutofit/>
          </a:bodyPr>
          <a:lstStyle/>
          <a:p>
            <a:pPr marL="0" indent="0">
              <a:spcBef>
                <a:spcPts val="600"/>
              </a:spcBef>
              <a:buNone/>
            </a:pPr>
            <a:r>
              <a:rPr lang="en-US" dirty="0"/>
              <a:t>Accurate and timely information is vital to reduce uncertainty and anxiety. </a:t>
            </a:r>
          </a:p>
          <a:p>
            <a:pPr marL="0" indent="0">
              <a:spcBef>
                <a:spcPts val="600"/>
              </a:spcBef>
              <a:buNone/>
            </a:pPr>
            <a:r>
              <a:rPr lang="en-US" dirty="0"/>
              <a:t>Include such information as:</a:t>
            </a:r>
          </a:p>
          <a:p>
            <a:pPr marL="462471" lvl="1" indent="-169863">
              <a:spcBef>
                <a:spcPts val="600"/>
              </a:spcBef>
              <a:buFont typeface="Arial" panose="020B0604020202020204" pitchFamily="34" charset="0"/>
              <a:buChar char="•"/>
            </a:pPr>
            <a:r>
              <a:rPr lang="en-US" sz="1600" dirty="0"/>
              <a:t>What happened?  Who was responsible?</a:t>
            </a:r>
          </a:p>
          <a:p>
            <a:pPr marL="462471" lvl="1" indent="-169863">
              <a:spcBef>
                <a:spcPts val="600"/>
              </a:spcBef>
              <a:buFont typeface="Arial" panose="020B0604020202020204" pitchFamily="34" charset="0"/>
              <a:buChar char="•"/>
            </a:pPr>
            <a:r>
              <a:rPr lang="en-US" sz="1600" dirty="0"/>
              <a:t>Is it truly over?</a:t>
            </a:r>
          </a:p>
          <a:p>
            <a:pPr marL="462471" lvl="1" indent="-169863">
              <a:spcBef>
                <a:spcPts val="600"/>
              </a:spcBef>
              <a:buFont typeface="Arial" panose="020B0604020202020204" pitchFamily="34" charset="0"/>
              <a:buChar char="•"/>
            </a:pPr>
            <a:r>
              <a:rPr lang="en-US" sz="1600" dirty="0"/>
              <a:t>How bad was the damage?</a:t>
            </a:r>
          </a:p>
          <a:p>
            <a:pPr marL="462471" lvl="1" indent="-169863">
              <a:spcBef>
                <a:spcPts val="600"/>
              </a:spcBef>
              <a:buFont typeface="Arial" panose="020B0604020202020204" pitchFamily="34" charset="0"/>
              <a:buChar char="•"/>
            </a:pPr>
            <a:r>
              <a:rPr lang="en-US" sz="1600" dirty="0"/>
              <a:t>When can they return home?</a:t>
            </a:r>
          </a:p>
          <a:p>
            <a:pPr marL="462471" lvl="1" indent="-169863">
              <a:spcBef>
                <a:spcPts val="600"/>
              </a:spcBef>
              <a:buFont typeface="Arial" panose="020B0604020202020204" pitchFamily="34" charset="0"/>
              <a:buChar char="•"/>
            </a:pPr>
            <a:r>
              <a:rPr lang="en-US" sz="1600" dirty="0"/>
              <a:t>What recovery resources are available?</a:t>
            </a:r>
            <a:endParaRPr lang="en-US" sz="1400" dirty="0"/>
          </a:p>
          <a:p>
            <a:pPr marL="0" indent="0">
              <a:spcBef>
                <a:spcPts val="600"/>
              </a:spcBef>
              <a:buNone/>
            </a:pPr>
            <a:r>
              <a:rPr lang="en-US" dirty="0"/>
              <a:t>Keep updated lists of available resources, and present information in simple language</a:t>
            </a:r>
          </a:p>
          <a:p>
            <a:pPr marL="461963" indent="-174625">
              <a:spcBef>
                <a:spcPts val="600"/>
              </a:spcBef>
              <a:buFont typeface="Arial" panose="020B0604020202020204" pitchFamily="34" charset="0"/>
              <a:buChar char="•"/>
            </a:pPr>
            <a:r>
              <a:rPr lang="en-US" sz="1600" dirty="0"/>
              <a:t>Provide information in writing if possible, and identify available language services</a:t>
            </a:r>
          </a:p>
          <a:p>
            <a:pPr marL="461963" indent="-174625">
              <a:spcBef>
                <a:spcPts val="600"/>
              </a:spcBef>
              <a:buFont typeface="Arial" panose="020B0604020202020204" pitchFamily="34" charset="0"/>
              <a:buChar char="•"/>
            </a:pPr>
            <a:r>
              <a:rPr lang="en-US" sz="1600" dirty="0"/>
              <a:t>Never share unconfirmed news or unauthorized information </a:t>
            </a:r>
          </a:p>
          <a:p>
            <a:pPr marL="461963" indent="-174625">
              <a:spcBef>
                <a:spcPts val="600"/>
              </a:spcBef>
              <a:buFont typeface="Arial" panose="020B0604020202020204" pitchFamily="34" charset="0"/>
              <a:buChar char="•"/>
            </a:pPr>
            <a:r>
              <a:rPr lang="en-US" sz="1600" dirty="0"/>
              <a:t>Saying “I don’t know” is better than potentially misleading someone</a:t>
            </a:r>
          </a:p>
        </p:txBody>
      </p:sp>
      <p:sp>
        <p:nvSpPr>
          <p:cNvPr id="5" name="Rectangle 4">
            <a:extLst>
              <a:ext uri="{FF2B5EF4-FFF2-40B4-BE49-F238E27FC236}">
                <a16:creationId xmlns:a16="http://schemas.microsoft.com/office/drawing/2014/main" id="{CCB42E20-5E68-036B-5916-0798C863FFCB}"/>
              </a:ext>
            </a:extLst>
          </p:cNvPr>
          <p:cNvSpPr/>
          <p:nvPr/>
        </p:nvSpPr>
        <p:spPr>
          <a:xfrm>
            <a:off x="8283388" y="0"/>
            <a:ext cx="3908612" cy="4213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Elements of Psychological First Aid </a:t>
            </a:r>
          </a:p>
        </p:txBody>
      </p:sp>
    </p:spTree>
    <p:extLst>
      <p:ext uri="{BB962C8B-B14F-4D97-AF65-F5344CB8AC3E}">
        <p14:creationId xmlns:p14="http://schemas.microsoft.com/office/powerpoint/2010/main" val="1198780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71092-C6B7-5EF5-2182-D8247A860AA8}"/>
            </a:ext>
          </a:extLst>
        </p:cNvPr>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D264F0B1-B6B1-A99B-6FDC-BA4BD1FA380F}"/>
              </a:ext>
            </a:extLst>
          </p:cNvPr>
          <p:cNvSpPr/>
          <p:nvPr/>
        </p:nvSpPr>
        <p:spPr>
          <a:xfrm>
            <a:off x="1097278" y="519953"/>
            <a:ext cx="10058401" cy="1217408"/>
          </a:xfrm>
          <a:prstGeom prst="roundRect">
            <a:avLst/>
          </a:prstGeom>
          <a:solidFill>
            <a:srgbClr val="7861A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dirty="0"/>
              <a:t>Providing Education About Stress Reactions</a:t>
            </a:r>
          </a:p>
        </p:txBody>
      </p:sp>
      <p:sp>
        <p:nvSpPr>
          <p:cNvPr id="3" name="Content Placeholder 2">
            <a:extLst>
              <a:ext uri="{FF2B5EF4-FFF2-40B4-BE49-F238E27FC236}">
                <a16:creationId xmlns:a16="http://schemas.microsoft.com/office/drawing/2014/main" id="{22BDA9FF-68AD-C7A6-1FE7-2DB6C3883DC3}"/>
              </a:ext>
            </a:extLst>
          </p:cNvPr>
          <p:cNvSpPr>
            <a:spLocks noGrp="1"/>
          </p:cNvSpPr>
          <p:nvPr>
            <p:ph sz="half" idx="1"/>
          </p:nvPr>
        </p:nvSpPr>
        <p:spPr>
          <a:xfrm>
            <a:off x="1097279" y="1854698"/>
            <a:ext cx="10058400" cy="4393701"/>
          </a:xfrm>
        </p:spPr>
        <p:txBody>
          <a:bodyPr>
            <a:normAutofit/>
          </a:bodyPr>
          <a:lstStyle/>
          <a:p>
            <a:pPr marL="0" indent="0">
              <a:spcBef>
                <a:spcPts val="600"/>
              </a:spcBef>
              <a:buNone/>
            </a:pPr>
            <a:r>
              <a:rPr lang="en-US" dirty="0"/>
              <a:t>Survivors often feel overwhelmed by their own emotional reactions to a disaster.</a:t>
            </a:r>
          </a:p>
          <a:p>
            <a:pPr marL="0" indent="0">
              <a:spcBef>
                <a:spcPts val="600"/>
              </a:spcBef>
              <a:buNone/>
            </a:pPr>
            <a:r>
              <a:rPr lang="en-US" dirty="0"/>
              <a:t>Providing education can:</a:t>
            </a:r>
          </a:p>
          <a:p>
            <a:pPr marL="462471" lvl="1" indent="-169863">
              <a:spcBef>
                <a:spcPts val="600"/>
              </a:spcBef>
              <a:buFont typeface="Arial" panose="020B0604020202020204" pitchFamily="34" charset="0"/>
              <a:buChar char="•"/>
            </a:pPr>
            <a:r>
              <a:rPr lang="en-US" dirty="0"/>
              <a:t>Normalize their reactions</a:t>
            </a:r>
          </a:p>
          <a:p>
            <a:pPr marL="462471" lvl="1" indent="-169863">
              <a:spcBef>
                <a:spcPts val="600"/>
              </a:spcBef>
              <a:buFont typeface="Arial" panose="020B0604020202020204" pitchFamily="34" charset="0"/>
              <a:buChar char="•"/>
            </a:pPr>
            <a:r>
              <a:rPr lang="en-US" dirty="0"/>
              <a:t>Explain why these reactions make sense given the circumstances</a:t>
            </a:r>
          </a:p>
          <a:p>
            <a:pPr marL="462471" lvl="1" indent="-169863">
              <a:spcBef>
                <a:spcPts val="600"/>
              </a:spcBef>
              <a:buFont typeface="Arial" panose="020B0604020202020204" pitchFamily="34" charset="0"/>
              <a:buChar char="•"/>
            </a:pPr>
            <a:r>
              <a:rPr lang="en-US" dirty="0"/>
              <a:t>Suggest ways to reduce and manage this stress</a:t>
            </a:r>
          </a:p>
          <a:p>
            <a:pPr marL="0" indent="0">
              <a:spcBef>
                <a:spcPts val="600"/>
              </a:spcBef>
              <a:buNone/>
            </a:pPr>
            <a:endParaRPr lang="en-US" sz="100" dirty="0"/>
          </a:p>
          <a:p>
            <a:pPr marL="0" indent="0">
              <a:spcBef>
                <a:spcPts val="600"/>
              </a:spcBef>
              <a:buNone/>
            </a:pPr>
            <a:r>
              <a:rPr lang="en-US" dirty="0"/>
              <a:t>This “psychoeducation” is a key part of PFA, but can also be provided at any time</a:t>
            </a:r>
          </a:p>
          <a:p>
            <a:pPr marL="169863" indent="-169863">
              <a:spcBef>
                <a:spcPts val="600"/>
              </a:spcBef>
              <a:buFont typeface="Arial" panose="020B0604020202020204" pitchFamily="34" charset="0"/>
              <a:buChar char="•"/>
            </a:pPr>
            <a:r>
              <a:rPr lang="en-US" dirty="0"/>
              <a:t>Don’t force information on those who don’t want it yet</a:t>
            </a:r>
          </a:p>
          <a:p>
            <a:pPr marL="169863" indent="-169863">
              <a:spcBef>
                <a:spcPts val="600"/>
              </a:spcBef>
              <a:buFont typeface="Arial" panose="020B0604020202020204" pitchFamily="34" charset="0"/>
              <a:buChar char="•"/>
            </a:pPr>
            <a:r>
              <a:rPr lang="en-US" dirty="0"/>
              <a:t>Educate parents about children’s stress reactions, like regressing or becoming clingy, to help them stay patient, knowing these behaviors are temporary </a:t>
            </a:r>
          </a:p>
          <a:p>
            <a:pPr marL="292608" lvl="1" indent="0">
              <a:spcBef>
                <a:spcPts val="600"/>
              </a:spcBef>
              <a:buNone/>
            </a:pPr>
            <a:endParaRPr lang="en-US" dirty="0"/>
          </a:p>
          <a:p>
            <a:pPr marL="169863" indent="-169863">
              <a:spcBef>
                <a:spcPts val="600"/>
              </a:spcBef>
              <a:buFont typeface="Arial" panose="020B0604020202020204" pitchFamily="34" charset="0"/>
              <a:buChar char="•"/>
            </a:pPr>
            <a:endParaRPr lang="en-US" dirty="0"/>
          </a:p>
          <a:p>
            <a:pPr marL="0" indent="0">
              <a:spcBef>
                <a:spcPts val="600"/>
              </a:spcBef>
              <a:buNone/>
            </a:pPr>
            <a:endParaRPr lang="en-US" dirty="0"/>
          </a:p>
          <a:p>
            <a:pPr marL="169863" indent="-169863">
              <a:spcBef>
                <a:spcPts val="600"/>
              </a:spcBef>
              <a:buFont typeface="Arial" panose="020B0604020202020204" pitchFamily="34" charset="0"/>
              <a:buChar char="•"/>
            </a:pPr>
            <a:endParaRPr lang="en-US" dirty="0"/>
          </a:p>
        </p:txBody>
      </p:sp>
      <p:sp>
        <p:nvSpPr>
          <p:cNvPr id="5" name="Rectangle 4">
            <a:extLst>
              <a:ext uri="{FF2B5EF4-FFF2-40B4-BE49-F238E27FC236}">
                <a16:creationId xmlns:a16="http://schemas.microsoft.com/office/drawing/2014/main" id="{89A1024F-2FD2-A676-B4DC-309CCC44DBBB}"/>
              </a:ext>
            </a:extLst>
          </p:cNvPr>
          <p:cNvSpPr/>
          <p:nvPr/>
        </p:nvSpPr>
        <p:spPr>
          <a:xfrm>
            <a:off x="8283388" y="0"/>
            <a:ext cx="3908612" cy="4213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Elements of Psychological First Aid </a:t>
            </a:r>
          </a:p>
        </p:txBody>
      </p:sp>
    </p:spTree>
    <p:extLst>
      <p:ext uri="{BB962C8B-B14F-4D97-AF65-F5344CB8AC3E}">
        <p14:creationId xmlns:p14="http://schemas.microsoft.com/office/powerpoint/2010/main" val="2520141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31A05-C947-5F80-A330-671C2D0CEEE3}"/>
            </a:ext>
          </a:extLst>
        </p:cNvPr>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B1717B55-35AA-0118-191A-8AD89B35593C}"/>
              </a:ext>
            </a:extLst>
          </p:cNvPr>
          <p:cNvSpPr/>
          <p:nvPr/>
        </p:nvSpPr>
        <p:spPr>
          <a:xfrm>
            <a:off x="1097279" y="519953"/>
            <a:ext cx="9651404" cy="1217408"/>
          </a:xfrm>
          <a:prstGeom prst="roundRect">
            <a:avLst/>
          </a:prstGeom>
          <a:solidFill>
            <a:srgbClr val="9C64A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dirty="0"/>
              <a:t>Reinforcing Positive Coping Strategies and Personal Strengths </a:t>
            </a:r>
          </a:p>
        </p:txBody>
      </p:sp>
      <p:sp>
        <p:nvSpPr>
          <p:cNvPr id="3" name="Content Placeholder 2">
            <a:extLst>
              <a:ext uri="{FF2B5EF4-FFF2-40B4-BE49-F238E27FC236}">
                <a16:creationId xmlns:a16="http://schemas.microsoft.com/office/drawing/2014/main" id="{62BA4A0A-ADD5-9689-2C42-1BAEF9202D43}"/>
              </a:ext>
            </a:extLst>
          </p:cNvPr>
          <p:cNvSpPr>
            <a:spLocks noGrp="1"/>
          </p:cNvSpPr>
          <p:nvPr>
            <p:ph sz="half" idx="1"/>
          </p:nvPr>
        </p:nvSpPr>
        <p:spPr>
          <a:xfrm>
            <a:off x="1097279" y="1854698"/>
            <a:ext cx="10058400" cy="4393701"/>
          </a:xfrm>
        </p:spPr>
        <p:txBody>
          <a:bodyPr>
            <a:normAutofit/>
          </a:bodyPr>
          <a:lstStyle/>
          <a:p>
            <a:pPr marL="169863" indent="-169863">
              <a:spcBef>
                <a:spcPts val="600"/>
              </a:spcBef>
              <a:buFont typeface="Arial" panose="020B0604020202020204" pitchFamily="34" charset="0"/>
              <a:buChar char="•"/>
            </a:pPr>
            <a:r>
              <a:rPr lang="en-US" dirty="0"/>
              <a:t>Acknowledge and support someone’s strength, competence, courage, and power to begin to restore a sense of control</a:t>
            </a:r>
          </a:p>
          <a:p>
            <a:pPr marL="169863" indent="-169863">
              <a:spcBef>
                <a:spcPts val="600"/>
              </a:spcBef>
              <a:buFont typeface="Arial" panose="020B0604020202020204" pitchFamily="34" charset="0"/>
              <a:buChar char="•"/>
            </a:pPr>
            <a:r>
              <a:rPr lang="en-US" dirty="0"/>
              <a:t>You can ask: “How have you gotten through tough times before?” or “What skills do you have that will allow you to get through this?”</a:t>
            </a:r>
          </a:p>
          <a:p>
            <a:pPr marL="169863" indent="-169863">
              <a:spcBef>
                <a:spcPts val="600"/>
              </a:spcBef>
              <a:buFont typeface="Arial" panose="020B0604020202020204" pitchFamily="34" charset="0"/>
              <a:buChar char="•"/>
            </a:pPr>
            <a:r>
              <a:rPr lang="en-US" dirty="0"/>
              <a:t>If appropriate, find ways to allow some level of participation in response activities</a:t>
            </a:r>
          </a:p>
          <a:p>
            <a:pPr marL="169863" indent="-169863">
              <a:spcBef>
                <a:spcPts val="600"/>
              </a:spcBef>
              <a:buFont typeface="Arial" panose="020B0604020202020204" pitchFamily="34" charset="0"/>
              <a:buChar char="•"/>
            </a:pPr>
            <a:r>
              <a:rPr lang="en-US" dirty="0"/>
              <a:t>Warn about ways of coping that make someone feel better temporarily but do not really help in the long-term</a:t>
            </a:r>
          </a:p>
          <a:p>
            <a:pPr marL="169863" indent="-169863">
              <a:spcBef>
                <a:spcPts val="600"/>
              </a:spcBef>
              <a:buFont typeface="Arial" panose="020B0604020202020204" pitchFamily="34" charset="0"/>
              <a:buChar char="•"/>
            </a:pPr>
            <a:r>
              <a:rPr lang="en-US" dirty="0"/>
              <a:t>Encourage persons in distress to find ways that help them both feel and function better</a:t>
            </a:r>
          </a:p>
          <a:p>
            <a:pPr marL="169863" indent="-169863">
              <a:spcBef>
                <a:spcPts val="600"/>
              </a:spcBef>
              <a:buFont typeface="Arial" panose="020B0604020202020204" pitchFamily="34" charset="0"/>
              <a:buChar char="•"/>
            </a:pPr>
            <a:endParaRPr lang="en-US" dirty="0"/>
          </a:p>
        </p:txBody>
      </p:sp>
      <p:sp>
        <p:nvSpPr>
          <p:cNvPr id="5" name="Rectangle 4">
            <a:extLst>
              <a:ext uri="{FF2B5EF4-FFF2-40B4-BE49-F238E27FC236}">
                <a16:creationId xmlns:a16="http://schemas.microsoft.com/office/drawing/2014/main" id="{67841467-6539-AFA2-7C31-44D9C5131CE7}"/>
              </a:ext>
            </a:extLst>
          </p:cNvPr>
          <p:cNvSpPr/>
          <p:nvPr/>
        </p:nvSpPr>
        <p:spPr>
          <a:xfrm>
            <a:off x="8283388" y="0"/>
            <a:ext cx="3908612" cy="4213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Elements of Psychological First Aid </a:t>
            </a:r>
          </a:p>
        </p:txBody>
      </p:sp>
    </p:spTree>
    <p:extLst>
      <p:ext uri="{BB962C8B-B14F-4D97-AF65-F5344CB8AC3E}">
        <p14:creationId xmlns:p14="http://schemas.microsoft.com/office/powerpoint/2010/main" val="2072330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284C7-0DD0-5117-FEB8-440F7499F7F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6F7BC9-D1A2-FFA2-2E9F-6D9D721AD4B8}"/>
              </a:ext>
            </a:extLst>
          </p:cNvPr>
          <p:cNvSpPr>
            <a:spLocks noGrp="1"/>
          </p:cNvSpPr>
          <p:nvPr>
            <p:ph sz="half" idx="1"/>
          </p:nvPr>
        </p:nvSpPr>
        <p:spPr>
          <a:xfrm>
            <a:off x="1097278" y="1835975"/>
            <a:ext cx="3160957" cy="421341"/>
          </a:xfrm>
        </p:spPr>
        <p:txBody>
          <a:bodyPr>
            <a:normAutofit/>
          </a:bodyPr>
          <a:lstStyle/>
          <a:p>
            <a:pPr marL="0" indent="0">
              <a:buNone/>
            </a:pPr>
            <a:r>
              <a:rPr lang="en-US" sz="1800" b="1" dirty="0"/>
              <a:t>Effective Ways of Coping</a:t>
            </a:r>
          </a:p>
          <a:p>
            <a:pPr marL="169863" indent="-169863">
              <a:buFont typeface="Arial" panose="020B0604020202020204" pitchFamily="34" charset="0"/>
              <a:buChar char="•"/>
            </a:pPr>
            <a:endParaRPr lang="en-US" sz="1400" dirty="0"/>
          </a:p>
          <a:p>
            <a:pPr marL="169863" indent="-169863">
              <a:buFont typeface="Arial" panose="020B0604020202020204" pitchFamily="34" charset="0"/>
              <a:buChar char="•"/>
            </a:pPr>
            <a:endParaRPr lang="en-US" sz="1400" dirty="0"/>
          </a:p>
        </p:txBody>
      </p:sp>
      <p:sp>
        <p:nvSpPr>
          <p:cNvPr id="5" name="Rectangle 4">
            <a:extLst>
              <a:ext uri="{FF2B5EF4-FFF2-40B4-BE49-F238E27FC236}">
                <a16:creationId xmlns:a16="http://schemas.microsoft.com/office/drawing/2014/main" id="{4C85A8F4-1C56-A642-C453-028AD0E78999}"/>
              </a:ext>
            </a:extLst>
          </p:cNvPr>
          <p:cNvSpPr/>
          <p:nvPr/>
        </p:nvSpPr>
        <p:spPr>
          <a:xfrm>
            <a:off x="8283388" y="0"/>
            <a:ext cx="3908612" cy="4213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Elements of Psychological First Aid </a:t>
            </a:r>
          </a:p>
        </p:txBody>
      </p:sp>
      <p:sp>
        <p:nvSpPr>
          <p:cNvPr id="4" name="Content Placeholder 2">
            <a:extLst>
              <a:ext uri="{FF2B5EF4-FFF2-40B4-BE49-F238E27FC236}">
                <a16:creationId xmlns:a16="http://schemas.microsoft.com/office/drawing/2014/main" id="{F23F6A58-17C4-44D8-1D85-67877FF7D2B2}"/>
              </a:ext>
            </a:extLst>
          </p:cNvPr>
          <p:cNvSpPr txBox="1">
            <a:spLocks/>
          </p:cNvSpPr>
          <p:nvPr/>
        </p:nvSpPr>
        <p:spPr>
          <a:xfrm>
            <a:off x="1097278" y="4233330"/>
            <a:ext cx="3160957" cy="42134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1800" b="1" dirty="0"/>
              <a:t>Ineffective Ways of Coping</a:t>
            </a:r>
          </a:p>
        </p:txBody>
      </p:sp>
      <p:sp>
        <p:nvSpPr>
          <p:cNvPr id="10" name="Rectangle: Rounded Corners 9">
            <a:extLst>
              <a:ext uri="{FF2B5EF4-FFF2-40B4-BE49-F238E27FC236}">
                <a16:creationId xmlns:a16="http://schemas.microsoft.com/office/drawing/2014/main" id="{FB5FD06F-FA7A-B16C-DF37-2C3BA111653C}"/>
              </a:ext>
            </a:extLst>
          </p:cNvPr>
          <p:cNvSpPr/>
          <p:nvPr/>
        </p:nvSpPr>
        <p:spPr>
          <a:xfrm>
            <a:off x="1097279" y="519953"/>
            <a:ext cx="9651404" cy="1217408"/>
          </a:xfrm>
          <a:prstGeom prst="roundRect">
            <a:avLst/>
          </a:prstGeom>
          <a:solidFill>
            <a:srgbClr val="9C64A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dirty="0"/>
              <a:t>Reinforcing Positive Coping Strategies and Personal Strengths Continued</a:t>
            </a:r>
          </a:p>
        </p:txBody>
      </p:sp>
      <p:sp>
        <p:nvSpPr>
          <p:cNvPr id="2" name="TextBox 1">
            <a:extLst>
              <a:ext uri="{FF2B5EF4-FFF2-40B4-BE49-F238E27FC236}">
                <a16:creationId xmlns:a16="http://schemas.microsoft.com/office/drawing/2014/main" id="{909D3F74-FDBB-0342-827E-A97FA37AE91C}"/>
              </a:ext>
            </a:extLst>
          </p:cNvPr>
          <p:cNvSpPr txBox="1"/>
          <p:nvPr/>
        </p:nvSpPr>
        <p:spPr>
          <a:xfrm>
            <a:off x="953842" y="2149473"/>
            <a:ext cx="8315664" cy="1733808"/>
          </a:xfrm>
          <a:prstGeom prst="rect">
            <a:avLst/>
          </a:prstGeom>
          <a:noFill/>
        </p:spPr>
        <p:txBody>
          <a:bodyPr wrap="square" numCol="2">
            <a:spAutoFit/>
          </a:bodyPr>
          <a:lstStyle/>
          <a:p>
            <a:pPr marL="462471" lvl="1" indent="-169863">
              <a:spcBef>
                <a:spcPts val="600"/>
              </a:spcBef>
              <a:spcAft>
                <a:spcPts val="200"/>
              </a:spcAft>
              <a:buFont typeface="Arial" panose="020B0604020202020204" pitchFamily="34" charset="0"/>
              <a:buChar char="•"/>
            </a:pPr>
            <a:r>
              <a:rPr lang="en-US" sz="1600" dirty="0"/>
              <a:t>Getting enough sleep</a:t>
            </a:r>
          </a:p>
          <a:p>
            <a:pPr marL="462471" lvl="1" indent="-169863">
              <a:spcBef>
                <a:spcPts val="600"/>
              </a:spcBef>
              <a:spcAft>
                <a:spcPts val="200"/>
              </a:spcAft>
              <a:buFont typeface="Arial" panose="020B0604020202020204" pitchFamily="34" charset="0"/>
              <a:buChar char="•"/>
            </a:pPr>
            <a:r>
              <a:rPr lang="en-US" sz="1600" dirty="0"/>
              <a:t>Taking breaks</a:t>
            </a:r>
          </a:p>
          <a:p>
            <a:pPr marL="462471" lvl="1" indent="-169863">
              <a:spcBef>
                <a:spcPts val="600"/>
              </a:spcBef>
              <a:spcAft>
                <a:spcPts val="200"/>
              </a:spcAft>
              <a:buFont typeface="Arial" panose="020B0604020202020204" pitchFamily="34" charset="0"/>
              <a:buChar char="•"/>
            </a:pPr>
            <a:r>
              <a:rPr lang="en-US" sz="1600" dirty="0"/>
              <a:t>Eating a healthy diet</a:t>
            </a:r>
          </a:p>
          <a:p>
            <a:pPr marL="462471" lvl="1" indent="-169863">
              <a:spcBef>
                <a:spcPts val="600"/>
              </a:spcBef>
              <a:spcAft>
                <a:spcPts val="200"/>
              </a:spcAft>
              <a:buFont typeface="Arial" panose="020B0604020202020204" pitchFamily="34" charset="0"/>
              <a:buChar char="•"/>
            </a:pPr>
            <a:r>
              <a:rPr lang="en-US" sz="1600" dirty="0"/>
              <a:t>Connecting with others</a:t>
            </a:r>
          </a:p>
          <a:p>
            <a:pPr marL="462471" lvl="1" indent="-169863">
              <a:spcBef>
                <a:spcPts val="600"/>
              </a:spcBef>
              <a:spcAft>
                <a:spcPts val="200"/>
              </a:spcAft>
              <a:buFont typeface="Arial" panose="020B0604020202020204" pitchFamily="34" charset="0"/>
              <a:buChar char="•"/>
            </a:pPr>
            <a:r>
              <a:rPr lang="en-US" sz="1600" dirty="0"/>
              <a:t>Limiting TV exposure</a:t>
            </a:r>
          </a:p>
          <a:p>
            <a:pPr marL="169863" lvl="1" indent="-169863">
              <a:spcBef>
                <a:spcPts val="600"/>
              </a:spcBef>
              <a:spcAft>
                <a:spcPts val="200"/>
              </a:spcAft>
              <a:buFont typeface="Arial" panose="020B0604020202020204" pitchFamily="34" charset="0"/>
              <a:buChar char="•"/>
            </a:pPr>
            <a:r>
              <a:rPr lang="en-US" sz="1600" dirty="0"/>
              <a:t>Exercising</a:t>
            </a:r>
          </a:p>
          <a:p>
            <a:pPr marL="169863" lvl="1" indent="-169863">
              <a:spcBef>
                <a:spcPts val="600"/>
              </a:spcBef>
              <a:spcAft>
                <a:spcPts val="200"/>
              </a:spcAft>
              <a:buFont typeface="Arial" panose="020B0604020202020204" pitchFamily="34" charset="0"/>
              <a:buChar char="•"/>
            </a:pPr>
            <a:r>
              <a:rPr lang="en-US" sz="1600" dirty="0"/>
              <a:t>Allowing yourself to receive as well as give</a:t>
            </a:r>
          </a:p>
          <a:p>
            <a:pPr marL="169863" lvl="1" indent="-169863">
              <a:spcBef>
                <a:spcPts val="600"/>
              </a:spcBef>
              <a:spcAft>
                <a:spcPts val="200"/>
              </a:spcAft>
              <a:buFont typeface="Arial" panose="020B0604020202020204" pitchFamily="34" charset="0"/>
              <a:buChar char="•"/>
            </a:pPr>
            <a:r>
              <a:rPr lang="en-US" sz="1600" dirty="0"/>
              <a:t>Using spiritual resources</a:t>
            </a:r>
          </a:p>
          <a:p>
            <a:pPr marL="169863" lvl="1" indent="-169863">
              <a:spcBef>
                <a:spcPts val="600"/>
              </a:spcBef>
              <a:spcAft>
                <a:spcPts val="200"/>
              </a:spcAft>
              <a:buFont typeface="Arial" panose="020B0604020202020204" pitchFamily="34" charset="0"/>
              <a:buChar char="•"/>
            </a:pPr>
            <a:r>
              <a:rPr lang="en-US" sz="1600" dirty="0"/>
              <a:t>Balancing work, play, and rest</a:t>
            </a:r>
          </a:p>
        </p:txBody>
      </p:sp>
      <p:sp>
        <p:nvSpPr>
          <p:cNvPr id="8" name="TextBox 7">
            <a:extLst>
              <a:ext uri="{FF2B5EF4-FFF2-40B4-BE49-F238E27FC236}">
                <a16:creationId xmlns:a16="http://schemas.microsoft.com/office/drawing/2014/main" id="{C4826EDD-7AF4-FAE5-65A3-DBD20CF47A9A}"/>
              </a:ext>
            </a:extLst>
          </p:cNvPr>
          <p:cNvSpPr txBox="1"/>
          <p:nvPr/>
        </p:nvSpPr>
        <p:spPr>
          <a:xfrm>
            <a:off x="953842" y="4604239"/>
            <a:ext cx="8315664" cy="1733808"/>
          </a:xfrm>
          <a:prstGeom prst="rect">
            <a:avLst/>
          </a:prstGeom>
          <a:noFill/>
        </p:spPr>
        <p:txBody>
          <a:bodyPr wrap="square" numCol="2">
            <a:spAutoFit/>
          </a:bodyPr>
          <a:lstStyle/>
          <a:p>
            <a:pPr marL="462471" lvl="1" indent="-169863">
              <a:spcBef>
                <a:spcPts val="600"/>
              </a:spcBef>
              <a:spcAft>
                <a:spcPts val="200"/>
              </a:spcAft>
              <a:buFont typeface="Arial" panose="020B0604020202020204" pitchFamily="34" charset="0"/>
              <a:buChar char="•"/>
            </a:pPr>
            <a:r>
              <a:rPr lang="en-US" sz="1600" dirty="0"/>
              <a:t>Not getting enough rest or sleep</a:t>
            </a:r>
          </a:p>
          <a:p>
            <a:pPr marL="462471" lvl="1" indent="-169863">
              <a:spcBef>
                <a:spcPts val="600"/>
              </a:spcBef>
              <a:spcAft>
                <a:spcPts val="200"/>
              </a:spcAft>
              <a:buFont typeface="Arial" panose="020B0604020202020204" pitchFamily="34" charset="0"/>
              <a:buChar char="•"/>
            </a:pPr>
            <a:r>
              <a:rPr lang="en-US" sz="1600" dirty="0"/>
              <a:t>Overworking</a:t>
            </a:r>
          </a:p>
          <a:p>
            <a:pPr marL="462471" lvl="1" indent="-169863">
              <a:spcBef>
                <a:spcPts val="600"/>
              </a:spcBef>
              <a:spcAft>
                <a:spcPts val="200"/>
              </a:spcAft>
              <a:buFont typeface="Arial" panose="020B0604020202020204" pitchFamily="34" charset="0"/>
              <a:buChar char="•"/>
            </a:pPr>
            <a:r>
              <a:rPr lang="en-US" sz="1600" dirty="0"/>
              <a:t>Binge eating</a:t>
            </a:r>
          </a:p>
          <a:p>
            <a:pPr marL="462471" lvl="1" indent="-169863">
              <a:spcBef>
                <a:spcPts val="600"/>
              </a:spcBef>
              <a:spcAft>
                <a:spcPts val="200"/>
              </a:spcAft>
              <a:buFont typeface="Arial" panose="020B0604020202020204" pitchFamily="34" charset="0"/>
              <a:buChar char="•"/>
            </a:pPr>
            <a:r>
              <a:rPr lang="en-US" sz="1600" dirty="0"/>
              <a:t>Isolating yourself from others</a:t>
            </a:r>
          </a:p>
          <a:p>
            <a:pPr marL="462471" lvl="1" indent="-169863">
              <a:spcBef>
                <a:spcPts val="600"/>
              </a:spcBef>
              <a:spcAft>
                <a:spcPts val="200"/>
              </a:spcAft>
              <a:buFont typeface="Arial" panose="020B0604020202020204" pitchFamily="34" charset="0"/>
              <a:buChar char="•"/>
            </a:pPr>
            <a:endParaRPr lang="en-US" sz="1600" dirty="0"/>
          </a:p>
          <a:p>
            <a:pPr marL="169863" lvl="1" indent="-169863">
              <a:spcBef>
                <a:spcPts val="600"/>
              </a:spcBef>
              <a:spcAft>
                <a:spcPts val="200"/>
              </a:spcAft>
              <a:buFont typeface="Arial" panose="020B0604020202020204" pitchFamily="34" charset="0"/>
              <a:buChar char="•"/>
            </a:pPr>
            <a:r>
              <a:rPr lang="en-US" sz="1600" dirty="0"/>
              <a:t>Watching too much television</a:t>
            </a:r>
          </a:p>
          <a:p>
            <a:pPr marL="169863" lvl="1" indent="-169863">
              <a:spcBef>
                <a:spcPts val="600"/>
              </a:spcBef>
              <a:spcAft>
                <a:spcPts val="200"/>
              </a:spcAft>
              <a:buFont typeface="Arial" panose="020B0604020202020204" pitchFamily="34" charset="0"/>
              <a:buChar char="•"/>
            </a:pPr>
            <a:r>
              <a:rPr lang="en-US" sz="1600" dirty="0"/>
              <a:t>Drinking and smoking</a:t>
            </a:r>
          </a:p>
          <a:p>
            <a:pPr marL="169863" lvl="1" indent="-169863">
              <a:spcBef>
                <a:spcPts val="600"/>
              </a:spcBef>
              <a:spcAft>
                <a:spcPts val="200"/>
              </a:spcAft>
              <a:buFont typeface="Arial" panose="020B0604020202020204" pitchFamily="34" charset="0"/>
              <a:buChar char="•"/>
            </a:pPr>
            <a:r>
              <a:rPr lang="en-US" sz="1600" dirty="0"/>
              <a:t>Attempting to regain a sense of control by becoming overly controlling or bullying those around you </a:t>
            </a:r>
          </a:p>
        </p:txBody>
      </p:sp>
    </p:spTree>
    <p:extLst>
      <p:ext uri="{BB962C8B-B14F-4D97-AF65-F5344CB8AC3E}">
        <p14:creationId xmlns:p14="http://schemas.microsoft.com/office/powerpoint/2010/main" val="1664959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1C832-FBE5-96F2-5F68-2DC50A05FD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AF5FCD-4AD5-F5B3-BCA7-7DE99B9D9C73}"/>
              </a:ext>
            </a:extLst>
          </p:cNvPr>
          <p:cNvSpPr>
            <a:spLocks noGrp="1"/>
          </p:cNvSpPr>
          <p:nvPr>
            <p:ph type="title"/>
          </p:nvPr>
        </p:nvSpPr>
        <p:spPr/>
        <p:txBody>
          <a:bodyPr>
            <a:normAutofit/>
          </a:bodyPr>
          <a:lstStyle/>
          <a:p>
            <a:r>
              <a:rPr lang="en-US" sz="4400" dirty="0"/>
              <a:t>Some Cautions When Using PFA with Disaster Survivors</a:t>
            </a:r>
          </a:p>
        </p:txBody>
      </p:sp>
      <p:sp>
        <p:nvSpPr>
          <p:cNvPr id="10" name="Content Placeholder 2">
            <a:extLst>
              <a:ext uri="{FF2B5EF4-FFF2-40B4-BE49-F238E27FC236}">
                <a16:creationId xmlns:a16="http://schemas.microsoft.com/office/drawing/2014/main" id="{0FAD94B2-7D97-2932-1844-0F362E0BF7D8}"/>
              </a:ext>
            </a:extLst>
          </p:cNvPr>
          <p:cNvSpPr txBox="1">
            <a:spLocks/>
          </p:cNvSpPr>
          <p:nvPr/>
        </p:nvSpPr>
        <p:spPr>
          <a:xfrm>
            <a:off x="1097279" y="2023963"/>
            <a:ext cx="10058400" cy="422443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69863" indent="-169863">
              <a:spcBef>
                <a:spcPts val="600"/>
              </a:spcBef>
              <a:buFont typeface="Arial" panose="020B0604020202020204" pitchFamily="34" charset="0"/>
              <a:buChar char="•"/>
            </a:pPr>
            <a:r>
              <a:rPr lang="en-US" sz="2400" dirty="0"/>
              <a:t>Remember: Goal is to help survivors return to pre-disaster functioning, not fix all their problems.</a:t>
            </a:r>
          </a:p>
          <a:p>
            <a:pPr marL="169863" indent="-169863">
              <a:spcBef>
                <a:spcPts val="600"/>
              </a:spcBef>
              <a:buFont typeface="Arial" panose="020B0604020202020204" pitchFamily="34" charset="0"/>
              <a:buChar char="•"/>
            </a:pPr>
            <a:r>
              <a:rPr lang="en-US" sz="2400" dirty="0"/>
              <a:t>Survivors of a disaster should not be treated identically; individual needs and cultural differences must be respected.</a:t>
            </a:r>
          </a:p>
          <a:p>
            <a:pPr marL="169863" indent="-169863">
              <a:spcBef>
                <a:spcPts val="600"/>
              </a:spcBef>
              <a:buFont typeface="Arial" panose="020B0604020202020204" pitchFamily="34" charset="0"/>
              <a:buChar char="•"/>
            </a:pPr>
            <a:r>
              <a:rPr lang="en-US" sz="2400" dirty="0"/>
              <a:t>Some survivors prefer the comfort and support of peers or clergy, while others work their problems out alone or only want support from family members.</a:t>
            </a:r>
          </a:p>
        </p:txBody>
      </p:sp>
    </p:spTree>
    <p:extLst>
      <p:ext uri="{BB962C8B-B14F-4D97-AF65-F5344CB8AC3E}">
        <p14:creationId xmlns:p14="http://schemas.microsoft.com/office/powerpoint/2010/main" val="2659780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Psychological First Aid “Do’s and Don’ts” </a:t>
            </a:r>
            <a:endParaRPr lang="en-US" sz="4000" u="sng" dirty="0"/>
          </a:p>
        </p:txBody>
      </p:sp>
      <p:graphicFrame>
        <p:nvGraphicFramePr>
          <p:cNvPr id="7" name="Table 6">
            <a:extLst>
              <a:ext uri="{FF2B5EF4-FFF2-40B4-BE49-F238E27FC236}">
                <a16:creationId xmlns:a16="http://schemas.microsoft.com/office/drawing/2014/main" id="{7750DCA5-4F1C-3D4E-6A6B-B6F0E623CF66}"/>
              </a:ext>
            </a:extLst>
          </p:cNvPr>
          <p:cNvGraphicFramePr>
            <a:graphicFrameLocks noGrp="1"/>
          </p:cNvGraphicFramePr>
          <p:nvPr>
            <p:extLst>
              <p:ext uri="{D42A27DB-BD31-4B8C-83A1-F6EECF244321}">
                <p14:modId xmlns:p14="http://schemas.microsoft.com/office/powerpoint/2010/main" val="2972471201"/>
              </p:ext>
            </p:extLst>
          </p:nvPr>
        </p:nvGraphicFramePr>
        <p:xfrm>
          <a:off x="1024128" y="1867990"/>
          <a:ext cx="10418935" cy="3777403"/>
        </p:xfrm>
        <a:graphic>
          <a:graphicData uri="http://schemas.openxmlformats.org/drawingml/2006/table">
            <a:tbl>
              <a:tblPr firstRow="1" bandRow="1">
                <a:tableStyleId>{5C22544A-7EE6-4342-B048-85BDC9FD1C3A}</a:tableStyleId>
              </a:tblPr>
              <a:tblGrid>
                <a:gridCol w="5379285">
                  <a:extLst>
                    <a:ext uri="{9D8B030D-6E8A-4147-A177-3AD203B41FA5}">
                      <a16:colId xmlns:a16="http://schemas.microsoft.com/office/drawing/2014/main" val="2500368441"/>
                    </a:ext>
                  </a:extLst>
                </a:gridCol>
                <a:gridCol w="5039650">
                  <a:extLst>
                    <a:ext uri="{9D8B030D-6E8A-4147-A177-3AD203B41FA5}">
                      <a16:colId xmlns:a16="http://schemas.microsoft.com/office/drawing/2014/main" val="201313004"/>
                    </a:ext>
                  </a:extLst>
                </a:gridCol>
              </a:tblGrid>
              <a:tr h="566507">
                <a:tc>
                  <a:txBody>
                    <a:bodyPr/>
                    <a:lstStyle/>
                    <a:p>
                      <a:pPr algn="ctr"/>
                      <a:r>
                        <a:rPr lang="en-US" sz="2400" dirty="0"/>
                        <a:t>DO</a:t>
                      </a:r>
                    </a:p>
                  </a:txBody>
                  <a:tcPr/>
                </a:tc>
                <a:tc>
                  <a:txBody>
                    <a:bodyPr/>
                    <a:lstStyle/>
                    <a:p>
                      <a:pPr algn="ctr"/>
                      <a:r>
                        <a:rPr lang="en-US" sz="2400" dirty="0"/>
                        <a:t>DON’T</a:t>
                      </a:r>
                    </a:p>
                  </a:txBody>
                  <a:tcPr/>
                </a:tc>
                <a:extLst>
                  <a:ext uri="{0D108BD9-81ED-4DB2-BD59-A6C34878D82A}">
                    <a16:rowId xmlns:a16="http://schemas.microsoft.com/office/drawing/2014/main" val="235048593"/>
                  </a:ext>
                </a:extLst>
              </a:tr>
              <a:tr h="505075">
                <a:tc>
                  <a:txBody>
                    <a:bodyPr/>
                    <a:lstStyle/>
                    <a:p>
                      <a:r>
                        <a:rPr lang="en-US" sz="2400" dirty="0"/>
                        <a:t>Be realistic in your assurances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Over-promise or over-reassure</a:t>
                      </a:r>
                    </a:p>
                  </a:txBody>
                  <a:tcPr/>
                </a:tc>
                <a:extLst>
                  <a:ext uri="{0D108BD9-81ED-4DB2-BD59-A6C34878D82A}">
                    <a16:rowId xmlns:a16="http://schemas.microsoft.com/office/drawing/2014/main" val="3923039095"/>
                  </a:ext>
                </a:extLst>
              </a:tr>
              <a:tr h="871773">
                <a:tc>
                  <a:txBody>
                    <a:bodyPr/>
                    <a:lstStyle/>
                    <a:p>
                      <a:r>
                        <a:rPr lang="en-US" sz="2400" dirty="0"/>
                        <a:t>Validate the person’s feelings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Minimize the losses or make comparisons to others</a:t>
                      </a:r>
                    </a:p>
                  </a:txBody>
                  <a:tcPr/>
                </a:tc>
                <a:extLst>
                  <a:ext uri="{0D108BD9-81ED-4DB2-BD59-A6C34878D82A}">
                    <a16:rowId xmlns:a16="http://schemas.microsoft.com/office/drawing/2014/main" val="3737743273"/>
                  </a:ext>
                </a:extLst>
              </a:tr>
              <a:tr h="505075">
                <a:tc>
                  <a:txBody>
                    <a:bodyPr/>
                    <a:lstStyle/>
                    <a:p>
                      <a:r>
                        <a:rPr lang="en-US" sz="2400" dirty="0"/>
                        <a:t>Stay with the person’s focus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Change the subject</a:t>
                      </a:r>
                    </a:p>
                  </a:txBody>
                  <a:tcPr/>
                </a:tc>
                <a:extLst>
                  <a:ext uri="{0D108BD9-81ED-4DB2-BD59-A6C34878D82A}">
                    <a16:rowId xmlns:a16="http://schemas.microsoft.com/office/drawing/2014/main" val="2820726933"/>
                  </a:ext>
                </a:extLst>
              </a:tr>
              <a:tr h="0">
                <a:tc>
                  <a:txBody>
                    <a:bodyPr/>
                    <a:lstStyle/>
                    <a:p>
                      <a:r>
                        <a:rPr lang="en-US" sz="2400" dirty="0"/>
                        <a:t>Learn to tolerate silence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Fill up silence with chatter</a:t>
                      </a:r>
                    </a:p>
                  </a:txBody>
                  <a:tcPr/>
                </a:tc>
                <a:extLst>
                  <a:ext uri="{0D108BD9-81ED-4DB2-BD59-A6C34878D82A}">
                    <a16:rowId xmlns:a16="http://schemas.microsoft.com/office/drawing/2014/main" val="201508506"/>
                  </a:ext>
                </a:extLst>
              </a:tr>
              <a:tr h="871773">
                <a:tc>
                  <a:txBody>
                    <a:bodyPr/>
                    <a:lstStyle/>
                    <a:p>
                      <a:r>
                        <a:rPr lang="en-US" sz="2400" dirty="0"/>
                        <a:t>Accept that they may be venting and not really directing comments at you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Take anger or frustration personally</a:t>
                      </a:r>
                    </a:p>
                    <a:p>
                      <a:endParaRPr lang="en-US" sz="2400" dirty="0"/>
                    </a:p>
                  </a:txBody>
                  <a:tcPr/>
                </a:tc>
                <a:extLst>
                  <a:ext uri="{0D108BD9-81ED-4DB2-BD59-A6C34878D82A}">
                    <a16:rowId xmlns:a16="http://schemas.microsoft.com/office/drawing/2014/main" val="2496993973"/>
                  </a:ext>
                </a:extLst>
              </a:tr>
            </a:tbl>
          </a:graphicData>
        </a:graphic>
      </p:graphicFrame>
    </p:spTree>
    <p:extLst>
      <p:ext uri="{BB962C8B-B14F-4D97-AF65-F5344CB8AC3E}">
        <p14:creationId xmlns:p14="http://schemas.microsoft.com/office/powerpoint/2010/main" val="2239263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1A4D8-9753-4DDD-A1C9-D8FF5E119AB2}"/>
              </a:ext>
            </a:extLst>
          </p:cNvPr>
          <p:cNvSpPr>
            <a:spLocks noGrp="1"/>
          </p:cNvSpPr>
          <p:nvPr>
            <p:ph type="title"/>
          </p:nvPr>
        </p:nvSpPr>
        <p:spPr/>
        <p:txBody>
          <a:bodyPr/>
          <a:lstStyle/>
          <a:p>
            <a:r>
              <a:rPr lang="en-US" dirty="0"/>
              <a:t>PFA Example Video </a:t>
            </a:r>
          </a:p>
        </p:txBody>
      </p:sp>
      <p:sp>
        <p:nvSpPr>
          <p:cNvPr id="3" name="Content Placeholder 2">
            <a:extLst>
              <a:ext uri="{FF2B5EF4-FFF2-40B4-BE49-F238E27FC236}">
                <a16:creationId xmlns:a16="http://schemas.microsoft.com/office/drawing/2014/main" id="{39281839-8868-41F6-89AA-33953E3C4CB1}"/>
              </a:ext>
            </a:extLst>
          </p:cNvPr>
          <p:cNvSpPr>
            <a:spLocks noGrp="1"/>
          </p:cNvSpPr>
          <p:nvPr>
            <p:ph idx="1"/>
          </p:nvPr>
        </p:nvSpPr>
        <p:spPr/>
        <p:txBody>
          <a:bodyPr/>
          <a:lstStyle/>
          <a:p>
            <a:pPr marL="457200" indent="-457200">
              <a:buFont typeface="+mj-lt"/>
              <a:buAutoNum type="arabicPeriod"/>
            </a:pPr>
            <a:r>
              <a:rPr lang="en-US" dirty="0">
                <a:hlinkClick r:id="rId2"/>
              </a:rPr>
              <a:t>Psychological First Aid: Supporting an anxious relative in a hospital waiting room</a:t>
            </a:r>
            <a:endParaRPr lang="en-US" dirty="0"/>
          </a:p>
        </p:txBody>
      </p:sp>
      <p:pic>
        <p:nvPicPr>
          <p:cNvPr id="7" name="Picture 6">
            <a:extLst>
              <a:ext uri="{FF2B5EF4-FFF2-40B4-BE49-F238E27FC236}">
                <a16:creationId xmlns:a16="http://schemas.microsoft.com/office/drawing/2014/main" id="{A2669F4C-CCCC-4997-A259-D1E743BDD4F0}"/>
              </a:ext>
            </a:extLst>
          </p:cNvPr>
          <p:cNvPicPr>
            <a:picLocks noChangeAspect="1"/>
          </p:cNvPicPr>
          <p:nvPr/>
        </p:nvPicPr>
        <p:blipFill>
          <a:blip r:embed="rId3"/>
          <a:stretch>
            <a:fillRect/>
          </a:stretch>
        </p:blipFill>
        <p:spPr>
          <a:xfrm>
            <a:off x="1036320" y="2453372"/>
            <a:ext cx="6642947" cy="3653248"/>
          </a:xfrm>
          <a:prstGeom prst="rect">
            <a:avLst/>
          </a:prstGeom>
        </p:spPr>
      </p:pic>
    </p:spTree>
    <p:extLst>
      <p:ext uri="{BB962C8B-B14F-4D97-AF65-F5344CB8AC3E}">
        <p14:creationId xmlns:p14="http://schemas.microsoft.com/office/powerpoint/2010/main" val="1752128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6688C-059E-609F-1777-E99B7762D6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51BF98-323C-BD12-68DF-046A8CA2F883}"/>
              </a:ext>
            </a:extLst>
          </p:cNvPr>
          <p:cNvSpPr>
            <a:spLocks noGrp="1"/>
          </p:cNvSpPr>
          <p:nvPr>
            <p:ph type="title"/>
          </p:nvPr>
        </p:nvSpPr>
        <p:spPr>
          <a:xfrm>
            <a:off x="695454" y="297809"/>
            <a:ext cx="10630122" cy="1450757"/>
          </a:xfrm>
        </p:spPr>
        <p:txBody>
          <a:bodyPr/>
          <a:lstStyle/>
          <a:p>
            <a:pPr algn="ctr"/>
            <a:r>
              <a:rPr lang="en-US" dirty="0"/>
              <a:t>Final Review:</a:t>
            </a:r>
            <a:br>
              <a:rPr lang="en-US" dirty="0"/>
            </a:br>
            <a:r>
              <a:rPr lang="en-US" dirty="0"/>
              <a:t>Elements of Psychological First Aid</a:t>
            </a:r>
          </a:p>
        </p:txBody>
      </p:sp>
      <p:pic>
        <p:nvPicPr>
          <p:cNvPr id="3" name="Picture 2">
            <a:extLst>
              <a:ext uri="{FF2B5EF4-FFF2-40B4-BE49-F238E27FC236}">
                <a16:creationId xmlns:a16="http://schemas.microsoft.com/office/drawing/2014/main" id="{1E1A6FCC-448E-E8D4-904D-55616E196F63}"/>
              </a:ext>
            </a:extLst>
          </p:cNvPr>
          <p:cNvPicPr>
            <a:picLocks noChangeAspect="1"/>
          </p:cNvPicPr>
          <p:nvPr/>
        </p:nvPicPr>
        <p:blipFill>
          <a:blip r:embed="rId2"/>
          <a:stretch>
            <a:fillRect/>
          </a:stretch>
        </p:blipFill>
        <p:spPr>
          <a:xfrm>
            <a:off x="1827124" y="1847767"/>
            <a:ext cx="8537751" cy="4373458"/>
          </a:xfrm>
          <a:prstGeom prst="rect">
            <a:avLst/>
          </a:prstGeom>
        </p:spPr>
      </p:pic>
    </p:spTree>
    <p:extLst>
      <p:ext uri="{BB962C8B-B14F-4D97-AF65-F5344CB8AC3E}">
        <p14:creationId xmlns:p14="http://schemas.microsoft.com/office/powerpoint/2010/main" val="2017663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41E39-5D50-29E0-B555-91249DE41237}"/>
              </a:ext>
            </a:extLst>
          </p:cNvPr>
          <p:cNvSpPr>
            <a:spLocks noGrp="1"/>
          </p:cNvSpPr>
          <p:nvPr>
            <p:ph type="title"/>
          </p:nvPr>
        </p:nvSpPr>
        <p:spPr>
          <a:xfrm>
            <a:off x="1219200" y="515203"/>
            <a:ext cx="10058400" cy="1165125"/>
          </a:xfrm>
        </p:spPr>
        <p:txBody>
          <a:bodyPr>
            <a:noAutofit/>
          </a:bodyPr>
          <a:lstStyle/>
          <a:p>
            <a:r>
              <a:rPr lang="en-US" sz="2800" dirty="0"/>
              <a:t>A GO Health MRC Training Associated with the OHEP-560 PFA Online Training on the NYS Learning Management System</a:t>
            </a:r>
          </a:p>
        </p:txBody>
      </p:sp>
      <p:pic>
        <p:nvPicPr>
          <p:cNvPr id="4" name="Picture 3">
            <a:extLst>
              <a:ext uri="{FF2B5EF4-FFF2-40B4-BE49-F238E27FC236}">
                <a16:creationId xmlns:a16="http://schemas.microsoft.com/office/drawing/2014/main" id="{7BED2F53-1606-4756-B7FB-9E7FCE410095}"/>
              </a:ext>
            </a:extLst>
          </p:cNvPr>
          <p:cNvPicPr>
            <a:picLocks noChangeAspect="1"/>
          </p:cNvPicPr>
          <p:nvPr/>
        </p:nvPicPr>
        <p:blipFill>
          <a:blip r:embed="rId2"/>
          <a:stretch>
            <a:fillRect/>
          </a:stretch>
        </p:blipFill>
        <p:spPr>
          <a:xfrm>
            <a:off x="1667933" y="1868976"/>
            <a:ext cx="8856133" cy="4353489"/>
          </a:xfrm>
          <a:prstGeom prst="rect">
            <a:avLst/>
          </a:prstGeom>
        </p:spPr>
      </p:pic>
    </p:spTree>
    <p:extLst>
      <p:ext uri="{BB962C8B-B14F-4D97-AF65-F5344CB8AC3E}">
        <p14:creationId xmlns:p14="http://schemas.microsoft.com/office/powerpoint/2010/main" val="1303804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A9D5B-54BE-FC79-99A4-EBE6AFE021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4E60FD-B89B-9D77-A212-C4D07D56EA7C}"/>
              </a:ext>
            </a:extLst>
          </p:cNvPr>
          <p:cNvSpPr>
            <a:spLocks noGrp="1"/>
          </p:cNvSpPr>
          <p:nvPr>
            <p:ph type="title"/>
          </p:nvPr>
        </p:nvSpPr>
        <p:spPr/>
        <p:txBody>
          <a:bodyPr>
            <a:normAutofit/>
          </a:bodyPr>
          <a:lstStyle/>
          <a:p>
            <a:r>
              <a:rPr lang="en-US" sz="4400" dirty="0"/>
              <a:t>Knowledge Check </a:t>
            </a:r>
          </a:p>
        </p:txBody>
      </p:sp>
      <p:sp>
        <p:nvSpPr>
          <p:cNvPr id="10" name="Content Placeholder 2">
            <a:extLst>
              <a:ext uri="{FF2B5EF4-FFF2-40B4-BE49-F238E27FC236}">
                <a16:creationId xmlns:a16="http://schemas.microsoft.com/office/drawing/2014/main" id="{770F6D57-28A0-8747-B953-09C18AEB1EA5}"/>
              </a:ext>
            </a:extLst>
          </p:cNvPr>
          <p:cNvSpPr txBox="1">
            <a:spLocks/>
          </p:cNvSpPr>
          <p:nvPr/>
        </p:nvSpPr>
        <p:spPr>
          <a:xfrm>
            <a:off x="1097279" y="2023963"/>
            <a:ext cx="10058400" cy="422443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69863" indent="-169863">
              <a:spcBef>
                <a:spcPts val="600"/>
              </a:spcBef>
              <a:buFont typeface="Arial" panose="020B0604020202020204" pitchFamily="34" charset="0"/>
              <a:buChar char="•"/>
            </a:pPr>
            <a:r>
              <a:rPr lang="en-US" sz="2400" dirty="0"/>
              <a:t>True or False: It is important to deliver Psychological First Aid elements in the order outlined. </a:t>
            </a:r>
          </a:p>
          <a:p>
            <a:pPr marL="462471" lvl="1" indent="-169863">
              <a:spcBef>
                <a:spcPts val="600"/>
              </a:spcBef>
              <a:buFont typeface="Arial" panose="020B0604020202020204" pitchFamily="34" charset="0"/>
              <a:buChar char="•"/>
            </a:pPr>
            <a:r>
              <a:rPr lang="en-US" sz="2200" dirty="0"/>
              <a:t>True</a:t>
            </a:r>
          </a:p>
          <a:p>
            <a:pPr marL="462471" lvl="1" indent="-169863">
              <a:spcBef>
                <a:spcPts val="600"/>
              </a:spcBef>
              <a:buFont typeface="Arial" panose="020B0604020202020204" pitchFamily="34" charset="0"/>
              <a:buChar char="•"/>
            </a:pPr>
            <a:r>
              <a:rPr lang="en-US" sz="2200" dirty="0"/>
              <a:t>False</a:t>
            </a:r>
          </a:p>
        </p:txBody>
      </p:sp>
    </p:spTree>
    <p:extLst>
      <p:ext uri="{BB962C8B-B14F-4D97-AF65-F5344CB8AC3E}">
        <p14:creationId xmlns:p14="http://schemas.microsoft.com/office/powerpoint/2010/main" val="14387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10">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6811D-DB22-3B3A-167D-7E45769DF5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39A608-BD7D-B043-7707-18E48E92A6D8}"/>
              </a:ext>
            </a:extLst>
          </p:cNvPr>
          <p:cNvSpPr>
            <a:spLocks noGrp="1"/>
          </p:cNvSpPr>
          <p:nvPr>
            <p:ph type="title"/>
          </p:nvPr>
        </p:nvSpPr>
        <p:spPr/>
        <p:txBody>
          <a:bodyPr>
            <a:normAutofit/>
          </a:bodyPr>
          <a:lstStyle/>
          <a:p>
            <a:r>
              <a:rPr lang="en-US" sz="4400" dirty="0"/>
              <a:t>Knowledge Check</a:t>
            </a:r>
          </a:p>
        </p:txBody>
      </p:sp>
      <p:sp>
        <p:nvSpPr>
          <p:cNvPr id="10" name="Content Placeholder 2">
            <a:extLst>
              <a:ext uri="{FF2B5EF4-FFF2-40B4-BE49-F238E27FC236}">
                <a16:creationId xmlns:a16="http://schemas.microsoft.com/office/drawing/2014/main" id="{769564E8-7199-D482-F653-78E3330B6493}"/>
              </a:ext>
            </a:extLst>
          </p:cNvPr>
          <p:cNvSpPr txBox="1">
            <a:spLocks/>
          </p:cNvSpPr>
          <p:nvPr/>
        </p:nvSpPr>
        <p:spPr>
          <a:xfrm>
            <a:off x="1097279" y="2023963"/>
            <a:ext cx="10058400" cy="422443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69863" indent="-169863">
              <a:spcBef>
                <a:spcPts val="600"/>
              </a:spcBef>
              <a:buFont typeface="Arial" panose="020B0604020202020204" pitchFamily="34" charset="0"/>
              <a:buChar char="•"/>
            </a:pPr>
            <a:r>
              <a:rPr lang="en-US" sz="2400" dirty="0"/>
              <a:t>What is the main concern for helpers who respond to survivors with sympathy rather than empathy? </a:t>
            </a:r>
          </a:p>
          <a:p>
            <a:pPr marL="462471" lvl="1" indent="-169863">
              <a:spcBef>
                <a:spcPts val="600"/>
              </a:spcBef>
              <a:buFont typeface="Arial" panose="020B0604020202020204" pitchFamily="34" charset="0"/>
              <a:buChar char="•"/>
            </a:pPr>
            <a:r>
              <a:rPr lang="en-US" sz="2000" dirty="0"/>
              <a:t>They can make survivors feel weak or helpless </a:t>
            </a:r>
          </a:p>
          <a:p>
            <a:pPr marL="462471" lvl="1" indent="-169863">
              <a:spcBef>
                <a:spcPts val="600"/>
              </a:spcBef>
              <a:buFont typeface="Arial" panose="020B0604020202020204" pitchFamily="34" charset="0"/>
              <a:buChar char="•"/>
            </a:pPr>
            <a:r>
              <a:rPr lang="en-US" sz="2000" dirty="0"/>
              <a:t>They risk experiencing vicarious trauma  </a:t>
            </a:r>
          </a:p>
          <a:p>
            <a:pPr marL="462471" lvl="1" indent="-169863">
              <a:spcBef>
                <a:spcPts val="600"/>
              </a:spcBef>
              <a:buFont typeface="Arial" panose="020B0604020202020204" pitchFamily="34" charset="0"/>
              <a:buChar char="•"/>
            </a:pPr>
            <a:r>
              <a:rPr lang="en-US" sz="2000" dirty="0"/>
              <a:t>They won’t be able to connect effectively with survivors</a:t>
            </a:r>
          </a:p>
        </p:txBody>
      </p:sp>
    </p:spTree>
    <p:extLst>
      <p:ext uri="{BB962C8B-B14F-4D97-AF65-F5344CB8AC3E}">
        <p14:creationId xmlns:p14="http://schemas.microsoft.com/office/powerpoint/2010/main" val="103139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10">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F0994-ADE0-796D-3128-9DCCFB041C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41570D-C24A-133E-4337-605381586373}"/>
              </a:ext>
            </a:extLst>
          </p:cNvPr>
          <p:cNvSpPr>
            <a:spLocks noGrp="1"/>
          </p:cNvSpPr>
          <p:nvPr>
            <p:ph type="title"/>
          </p:nvPr>
        </p:nvSpPr>
        <p:spPr/>
        <p:txBody>
          <a:bodyPr>
            <a:normAutofit/>
          </a:bodyPr>
          <a:lstStyle/>
          <a:p>
            <a:r>
              <a:rPr lang="en-US" sz="4400" dirty="0"/>
              <a:t>Knowledge Check: </a:t>
            </a:r>
          </a:p>
        </p:txBody>
      </p:sp>
      <p:sp>
        <p:nvSpPr>
          <p:cNvPr id="10" name="Content Placeholder 2">
            <a:extLst>
              <a:ext uri="{FF2B5EF4-FFF2-40B4-BE49-F238E27FC236}">
                <a16:creationId xmlns:a16="http://schemas.microsoft.com/office/drawing/2014/main" id="{F8CE8B1C-990C-F1C3-B1E7-730EC67E1B1C}"/>
              </a:ext>
            </a:extLst>
          </p:cNvPr>
          <p:cNvSpPr txBox="1">
            <a:spLocks/>
          </p:cNvSpPr>
          <p:nvPr/>
        </p:nvSpPr>
        <p:spPr>
          <a:xfrm>
            <a:off x="1097279" y="2023963"/>
            <a:ext cx="10058400" cy="422443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69863" indent="-169863">
              <a:spcBef>
                <a:spcPts val="600"/>
              </a:spcBef>
              <a:buFont typeface="Arial" panose="020B0604020202020204" pitchFamily="34" charset="0"/>
              <a:buChar char="•"/>
            </a:pPr>
            <a:r>
              <a:rPr lang="en-US" sz="2400" dirty="0"/>
              <a:t>Who do you think you might be able to use PFA with in your work or personal life? Select all that apply:</a:t>
            </a:r>
          </a:p>
          <a:p>
            <a:pPr marL="462471" lvl="1" indent="-169863">
              <a:spcBef>
                <a:spcPts val="600"/>
              </a:spcBef>
              <a:buFont typeface="Arial" panose="020B0604020202020204" pitchFamily="34" charset="0"/>
              <a:buChar char="•"/>
            </a:pPr>
            <a:r>
              <a:rPr lang="en-US" sz="2000" dirty="0"/>
              <a:t>Disaster Survivors  </a:t>
            </a:r>
          </a:p>
          <a:p>
            <a:pPr marL="462471" lvl="1" indent="-169863">
              <a:spcBef>
                <a:spcPts val="600"/>
              </a:spcBef>
              <a:buFont typeface="Arial" panose="020B0604020202020204" pitchFamily="34" charset="0"/>
              <a:buChar char="•"/>
            </a:pPr>
            <a:r>
              <a:rPr lang="en-US" sz="2200" dirty="0"/>
              <a:t>Clients or patients </a:t>
            </a:r>
          </a:p>
          <a:p>
            <a:pPr marL="462471" lvl="1" indent="-169863">
              <a:spcBef>
                <a:spcPts val="600"/>
              </a:spcBef>
              <a:buFont typeface="Arial" panose="020B0604020202020204" pitchFamily="34" charset="0"/>
              <a:buChar char="•"/>
            </a:pPr>
            <a:r>
              <a:rPr lang="en-US" sz="2200" dirty="0"/>
              <a:t>Colleagues  </a:t>
            </a:r>
          </a:p>
          <a:p>
            <a:pPr marL="462471" lvl="1" indent="-169863">
              <a:spcBef>
                <a:spcPts val="600"/>
              </a:spcBef>
              <a:buFont typeface="Arial" panose="020B0604020202020204" pitchFamily="34" charset="0"/>
              <a:buChar char="•"/>
            </a:pPr>
            <a:r>
              <a:rPr lang="en-US" sz="2200" dirty="0"/>
              <a:t>Family Members </a:t>
            </a:r>
          </a:p>
          <a:p>
            <a:pPr marL="462471" lvl="1" indent="-169863">
              <a:spcBef>
                <a:spcPts val="600"/>
              </a:spcBef>
              <a:buFont typeface="Arial" panose="020B0604020202020204" pitchFamily="34" charset="0"/>
              <a:buChar char="•"/>
            </a:pPr>
            <a:r>
              <a:rPr lang="en-US" sz="2200" dirty="0"/>
              <a:t>Friends </a:t>
            </a:r>
          </a:p>
          <a:p>
            <a:pPr marL="462471" lvl="1" indent="-169863">
              <a:spcBef>
                <a:spcPts val="600"/>
              </a:spcBef>
              <a:buFont typeface="Arial" panose="020B0604020202020204" pitchFamily="34" charset="0"/>
              <a:buChar char="•"/>
            </a:pPr>
            <a:r>
              <a:rPr lang="en-US" sz="2200" dirty="0"/>
              <a:t>Strangers</a:t>
            </a:r>
          </a:p>
        </p:txBody>
      </p:sp>
    </p:spTree>
    <p:extLst>
      <p:ext uri="{BB962C8B-B14F-4D97-AF65-F5344CB8AC3E}">
        <p14:creationId xmlns:p14="http://schemas.microsoft.com/office/powerpoint/2010/main" val="164807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10">
                                            <p:txEl>
                                              <p:pRg st="1" end="1"/>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10">
                                            <p:txEl>
                                              <p:pRg st="2" end="2"/>
                                            </p:txEl>
                                          </p:spTgt>
                                        </p:tgtEl>
                                        <p:attrNameLst>
                                          <p:attrName>style.fontWeight</p:attrName>
                                        </p:attrNameLst>
                                      </p:cBhvr>
                                      <p:to>
                                        <p:strVal val="bold"/>
                                      </p:to>
                                    </p:set>
                                  </p:childTnLst>
                                </p:cTn>
                              </p:par>
                              <p:par>
                                <p:cTn id="9" presetID="15" presetClass="emph" presetSubtype="0" nodeType="withEffect">
                                  <p:stCondLst>
                                    <p:cond delay="0"/>
                                  </p:stCondLst>
                                  <p:iterate type="lt">
                                    <p:tmAbs val="25"/>
                                  </p:iterate>
                                  <p:childTnLst>
                                    <p:set>
                                      <p:cBhvr override="childStyle">
                                        <p:cTn id="10" dur="indefinite"/>
                                        <p:tgtEl>
                                          <p:spTgt spid="10">
                                            <p:txEl>
                                              <p:pRg st="3" end="3"/>
                                            </p:txEl>
                                          </p:spTgt>
                                        </p:tgtEl>
                                        <p:attrNameLst>
                                          <p:attrName>style.fontWeight</p:attrName>
                                        </p:attrNameLst>
                                      </p:cBhvr>
                                      <p:to>
                                        <p:strVal val="bold"/>
                                      </p:to>
                                    </p:set>
                                  </p:childTnLst>
                                </p:cTn>
                              </p:par>
                              <p:par>
                                <p:cTn id="11" presetID="15" presetClass="emph" presetSubtype="0" nodeType="withEffect">
                                  <p:stCondLst>
                                    <p:cond delay="0"/>
                                  </p:stCondLst>
                                  <p:iterate type="lt">
                                    <p:tmAbs val="25"/>
                                  </p:iterate>
                                  <p:childTnLst>
                                    <p:set>
                                      <p:cBhvr override="childStyle">
                                        <p:cTn id="12" dur="indefinite"/>
                                        <p:tgtEl>
                                          <p:spTgt spid="10">
                                            <p:txEl>
                                              <p:pRg st="4" end="4"/>
                                            </p:txEl>
                                          </p:spTgt>
                                        </p:tgtEl>
                                        <p:attrNameLst>
                                          <p:attrName>style.fontWeight</p:attrName>
                                        </p:attrNameLst>
                                      </p:cBhvr>
                                      <p:to>
                                        <p:strVal val="bold"/>
                                      </p:to>
                                    </p:set>
                                  </p:childTnLst>
                                </p:cTn>
                              </p:par>
                              <p:par>
                                <p:cTn id="13" presetID="15" presetClass="emph" presetSubtype="0" nodeType="withEffect">
                                  <p:stCondLst>
                                    <p:cond delay="0"/>
                                  </p:stCondLst>
                                  <p:iterate type="lt">
                                    <p:tmAbs val="25"/>
                                  </p:iterate>
                                  <p:childTnLst>
                                    <p:set>
                                      <p:cBhvr override="childStyle">
                                        <p:cTn id="14" dur="indefinite"/>
                                        <p:tgtEl>
                                          <p:spTgt spid="10">
                                            <p:txEl>
                                              <p:pRg st="5" end="5"/>
                                            </p:txEl>
                                          </p:spTgt>
                                        </p:tgtEl>
                                        <p:attrNameLst>
                                          <p:attrName>style.fontWeight</p:attrName>
                                        </p:attrNameLst>
                                      </p:cBhvr>
                                      <p:to>
                                        <p:strVal val="bold"/>
                                      </p:to>
                                    </p:set>
                                  </p:childTnLst>
                                </p:cTn>
                              </p:par>
                              <p:par>
                                <p:cTn id="15" presetID="15" presetClass="emph" presetSubtype="0" nodeType="withEffect">
                                  <p:stCondLst>
                                    <p:cond delay="0"/>
                                  </p:stCondLst>
                                  <p:iterate type="lt">
                                    <p:tmAbs val="25"/>
                                  </p:iterate>
                                  <p:childTnLst>
                                    <p:set>
                                      <p:cBhvr override="childStyle">
                                        <p:cTn id="16" dur="indefinite"/>
                                        <p:tgtEl>
                                          <p:spTgt spid="10">
                                            <p:txEl>
                                              <p:pRg st="6" end="6"/>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26548" y="2888644"/>
            <a:ext cx="5152733" cy="738664"/>
          </a:xfrm>
          <a:prstGeom prst="rect">
            <a:avLst/>
          </a:prstGeom>
          <a:noFill/>
        </p:spPr>
        <p:txBody>
          <a:bodyPr wrap="square" rtlCol="0">
            <a:spAutoFit/>
          </a:bodyPr>
          <a:lstStyle/>
          <a:p>
            <a:r>
              <a:rPr lang="en-US" sz="1400" dirty="0"/>
              <a:t>Center for Disease Control and Prevention (CDC) – </a:t>
            </a:r>
          </a:p>
          <a:p>
            <a:r>
              <a:rPr lang="en-US" sz="1400" dirty="0"/>
              <a:t>Psychological First Aid: Addressing Mental Health Distress During Disasters</a:t>
            </a:r>
          </a:p>
        </p:txBody>
      </p:sp>
      <p:sp>
        <p:nvSpPr>
          <p:cNvPr id="6" name="TextBox 5"/>
          <p:cNvSpPr txBox="1"/>
          <p:nvPr/>
        </p:nvSpPr>
        <p:spPr>
          <a:xfrm>
            <a:off x="3926548" y="3627308"/>
            <a:ext cx="5450959" cy="584775"/>
          </a:xfrm>
          <a:prstGeom prst="rect">
            <a:avLst/>
          </a:prstGeom>
          <a:noFill/>
        </p:spPr>
        <p:txBody>
          <a:bodyPr wrap="square" rtlCol="0">
            <a:spAutoFit/>
          </a:bodyPr>
          <a:lstStyle/>
          <a:p>
            <a:r>
              <a:rPr lang="en-US" sz="1600" dirty="0">
                <a:hlinkClick r:id="rId2"/>
              </a:rPr>
              <a:t>Psychological First Aid: Addressing Mental Health Distress During Disasters - YouTube</a:t>
            </a:r>
            <a:endParaRPr lang="en-US" sz="1600"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8258" y="2906837"/>
            <a:ext cx="2709569" cy="1517450"/>
          </a:xfrm>
          <a:prstGeom prst="rect">
            <a:avLst/>
          </a:prstGeom>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104" y="1155701"/>
            <a:ext cx="2696723" cy="1520201"/>
          </a:xfrm>
          <a:prstGeom prst="rect">
            <a:avLst/>
          </a:prstGeom>
        </p:spPr>
      </p:pic>
      <p:sp>
        <p:nvSpPr>
          <p:cNvPr id="8" name="Rectangle 7">
            <a:hlinkClick r:id="rId5"/>
          </p:cNvPr>
          <p:cNvSpPr/>
          <p:nvPr/>
        </p:nvSpPr>
        <p:spPr>
          <a:xfrm>
            <a:off x="3919621" y="1735184"/>
            <a:ext cx="4964548" cy="584775"/>
          </a:xfrm>
          <a:prstGeom prst="rect">
            <a:avLst/>
          </a:prstGeom>
        </p:spPr>
        <p:txBody>
          <a:bodyPr wrap="square">
            <a:spAutoFit/>
          </a:bodyPr>
          <a:lstStyle/>
          <a:p>
            <a:r>
              <a:rPr lang="en-US" sz="1600" dirty="0">
                <a:hlinkClick r:id="rId5"/>
              </a:rPr>
              <a:t>Psychological First Aid - Support during mental trauma, natural disasters, wars, mass crime </a:t>
            </a:r>
            <a:endParaRPr lang="en-US" sz="1600" dirty="0"/>
          </a:p>
        </p:txBody>
      </p:sp>
      <p:sp>
        <p:nvSpPr>
          <p:cNvPr id="10" name="TextBox 9"/>
          <p:cNvSpPr txBox="1"/>
          <p:nvPr/>
        </p:nvSpPr>
        <p:spPr>
          <a:xfrm>
            <a:off x="3919622" y="1447157"/>
            <a:ext cx="4601730" cy="307777"/>
          </a:xfrm>
          <a:prstGeom prst="rect">
            <a:avLst/>
          </a:prstGeom>
          <a:noFill/>
        </p:spPr>
        <p:txBody>
          <a:bodyPr wrap="square" rtlCol="0">
            <a:spAutoFit/>
          </a:bodyPr>
          <a:lstStyle/>
          <a:p>
            <a:r>
              <a:rPr lang="en-US" sz="1400" dirty="0"/>
              <a:t>Dr. SMART Team on YouTube</a:t>
            </a:r>
          </a:p>
        </p:txBody>
      </p:sp>
      <p:sp>
        <p:nvSpPr>
          <p:cNvPr id="12" name="Title 1"/>
          <p:cNvSpPr txBox="1">
            <a:spLocks/>
          </p:cNvSpPr>
          <p:nvPr/>
        </p:nvSpPr>
        <p:spPr>
          <a:xfrm>
            <a:off x="2795154" y="307975"/>
            <a:ext cx="9396845" cy="84772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solidFill>
                <a:latin typeface="+mj-lt"/>
                <a:ea typeface="+mj-ea"/>
                <a:cs typeface="+mj-cs"/>
              </a:defRPr>
            </a:lvl1pPr>
          </a:lstStyle>
          <a:p>
            <a:pPr algn="ctr"/>
            <a:r>
              <a:rPr lang="en-US" dirty="0">
                <a:latin typeface="Arial" panose="020B0604020202020204" pitchFamily="34" charset="0"/>
                <a:cs typeface="Arial" panose="020B0604020202020204" pitchFamily="34" charset="0"/>
              </a:rPr>
              <a:t>Additional PFA Resources</a:t>
            </a:r>
          </a:p>
        </p:txBody>
      </p:sp>
      <p:sp>
        <p:nvSpPr>
          <p:cNvPr id="3" name="TextBox 2">
            <a:extLst>
              <a:ext uri="{FF2B5EF4-FFF2-40B4-BE49-F238E27FC236}">
                <a16:creationId xmlns:a16="http://schemas.microsoft.com/office/drawing/2014/main" id="{053AA894-BD72-853D-D995-A782B484E07B}"/>
              </a:ext>
            </a:extLst>
          </p:cNvPr>
          <p:cNvSpPr txBox="1"/>
          <p:nvPr/>
        </p:nvSpPr>
        <p:spPr>
          <a:xfrm>
            <a:off x="3919621" y="4689137"/>
            <a:ext cx="5450959" cy="523220"/>
          </a:xfrm>
          <a:prstGeom prst="rect">
            <a:avLst/>
          </a:prstGeom>
          <a:noFill/>
        </p:spPr>
        <p:txBody>
          <a:bodyPr wrap="square" rtlCol="0">
            <a:spAutoFit/>
          </a:bodyPr>
          <a:lstStyle/>
          <a:p>
            <a:r>
              <a:rPr lang="en-US" sz="1400" dirty="0"/>
              <a:t>Johns Hopkins Coursera for Psychological First Aid</a:t>
            </a:r>
          </a:p>
          <a:p>
            <a:r>
              <a:rPr lang="en-US" sz="1400" dirty="0"/>
              <a:t>(Free enrollment and learning but paid final exam with certificate)</a:t>
            </a:r>
          </a:p>
        </p:txBody>
      </p:sp>
      <p:sp>
        <p:nvSpPr>
          <p:cNvPr id="9" name="TextBox 8">
            <a:extLst>
              <a:ext uri="{FF2B5EF4-FFF2-40B4-BE49-F238E27FC236}">
                <a16:creationId xmlns:a16="http://schemas.microsoft.com/office/drawing/2014/main" id="{B550D59F-F6A7-205F-15F3-8E067E800017}"/>
              </a:ext>
            </a:extLst>
          </p:cNvPr>
          <p:cNvSpPr txBox="1"/>
          <p:nvPr/>
        </p:nvSpPr>
        <p:spPr>
          <a:xfrm>
            <a:off x="3960029" y="5212357"/>
            <a:ext cx="6094268" cy="369332"/>
          </a:xfrm>
          <a:prstGeom prst="rect">
            <a:avLst/>
          </a:prstGeom>
          <a:noFill/>
        </p:spPr>
        <p:txBody>
          <a:bodyPr wrap="square">
            <a:spAutoFit/>
          </a:bodyPr>
          <a:lstStyle/>
          <a:p>
            <a:r>
              <a:rPr lang="en-US" dirty="0">
                <a:hlinkClick r:id="rId6"/>
              </a:rPr>
              <a:t>https://www.coursera.org/learn/psychological-first-aid</a:t>
            </a:r>
            <a:r>
              <a:rPr lang="en-US" dirty="0"/>
              <a:t> </a:t>
            </a:r>
          </a:p>
        </p:txBody>
      </p:sp>
      <p:pic>
        <p:nvPicPr>
          <p:cNvPr id="13" name="Picture 12">
            <a:extLst>
              <a:ext uri="{FF2B5EF4-FFF2-40B4-BE49-F238E27FC236}">
                <a16:creationId xmlns:a16="http://schemas.microsoft.com/office/drawing/2014/main" id="{8E07B0F6-EF2C-7924-67EC-28825A972413}"/>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01104" y="4655222"/>
            <a:ext cx="2696724" cy="1620887"/>
          </a:xfrm>
          <a:prstGeom prst="rect">
            <a:avLst/>
          </a:prstGeom>
        </p:spPr>
      </p:pic>
    </p:spTree>
    <p:extLst>
      <p:ext uri="{BB962C8B-B14F-4D97-AF65-F5344CB8AC3E}">
        <p14:creationId xmlns:p14="http://schemas.microsoft.com/office/powerpoint/2010/main" val="1130809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4844" y="951745"/>
            <a:ext cx="11382309" cy="452438"/>
          </a:xfrm>
        </p:spPr>
        <p:txBody>
          <a:bodyPr>
            <a:noAutofit/>
          </a:bodyPr>
          <a:lstStyle/>
          <a:p>
            <a:r>
              <a:rPr lang="en-US" sz="3200" dirty="0">
                <a:latin typeface="Arial" panose="020B0604020202020204" pitchFamily="34" charset="0"/>
                <a:cs typeface="Arial" panose="020B0604020202020204" pitchFamily="34" charset="0"/>
              </a:rPr>
              <a:t>How to complete the NYS PFA training online and get your certificate:</a:t>
            </a:r>
          </a:p>
        </p:txBody>
      </p:sp>
      <p:sp>
        <p:nvSpPr>
          <p:cNvPr id="6" name="TextBox 5"/>
          <p:cNvSpPr txBox="1"/>
          <p:nvPr/>
        </p:nvSpPr>
        <p:spPr>
          <a:xfrm>
            <a:off x="585573" y="1587470"/>
            <a:ext cx="11020853" cy="3683060"/>
          </a:xfrm>
          <a:prstGeom prst="rect">
            <a:avLst/>
          </a:prstGeom>
          <a:noFill/>
        </p:spPr>
        <p:txBody>
          <a:bodyPr wrap="square" rtlCol="0">
            <a:spAutoFit/>
          </a:bodyPr>
          <a:lstStyle/>
          <a:p>
            <a:pPr>
              <a:spcBef>
                <a:spcPts val="600"/>
              </a:spcBef>
              <a:spcAft>
                <a:spcPts val="200"/>
              </a:spcAft>
            </a:pPr>
            <a:r>
              <a:rPr lang="en-US" sz="2000" b="0" i="0" dirty="0">
                <a:solidFill>
                  <a:srgbClr val="000000"/>
                </a:solidFill>
                <a:effectLst/>
              </a:rPr>
              <a:t>To take this course, you will need a New York State (NYS) Learning Management System (LMS) account. </a:t>
            </a:r>
            <a:endParaRPr lang="en-US" sz="2000" dirty="0">
              <a:solidFill>
                <a:srgbClr val="000000"/>
              </a:solidFill>
              <a:effectLst/>
            </a:endParaRPr>
          </a:p>
          <a:p>
            <a:pPr marL="457200" indent="-457200">
              <a:spcBef>
                <a:spcPts val="600"/>
              </a:spcBef>
              <a:spcAft>
                <a:spcPts val="200"/>
              </a:spcAft>
              <a:buFont typeface="+mj-lt"/>
              <a:buAutoNum type="arabicPeriod"/>
            </a:pPr>
            <a:r>
              <a:rPr lang="en-US" sz="2000" b="0" i="0" dirty="0">
                <a:solidFill>
                  <a:srgbClr val="000000"/>
                </a:solidFill>
                <a:effectLst/>
              </a:rPr>
              <a:t>Follow this link to the ‘OHEP-560 - Psychological First Aid (PFA) </a:t>
            </a:r>
            <a:r>
              <a:rPr lang="en-US" sz="2000" dirty="0">
                <a:solidFill>
                  <a:srgbClr val="000000"/>
                </a:solidFill>
              </a:rPr>
              <a:t>Online Training’: </a:t>
            </a:r>
            <a:r>
              <a:rPr lang="en-US" sz="2000" dirty="0">
                <a:solidFill>
                  <a:srgbClr val="000000"/>
                </a:solidFill>
                <a:hlinkClick r:id="rId2"/>
              </a:rPr>
              <a:t>https://bit.ly/4gcBUOe</a:t>
            </a:r>
            <a:r>
              <a:rPr lang="en-US" sz="2000" dirty="0">
                <a:solidFill>
                  <a:srgbClr val="000000"/>
                </a:solidFill>
              </a:rPr>
              <a:t> </a:t>
            </a:r>
          </a:p>
          <a:p>
            <a:pPr marL="457200" indent="-457200">
              <a:spcBef>
                <a:spcPts val="600"/>
              </a:spcBef>
              <a:spcAft>
                <a:spcPts val="200"/>
              </a:spcAft>
              <a:buFont typeface="+mj-lt"/>
              <a:buAutoNum type="arabicPeriod"/>
            </a:pPr>
            <a:r>
              <a:rPr lang="en-US" sz="2000" b="0" i="0" dirty="0">
                <a:solidFill>
                  <a:srgbClr val="000000"/>
                </a:solidFill>
                <a:effectLst/>
              </a:rPr>
              <a:t>Log-in or create an account and enroll in the course.</a:t>
            </a:r>
            <a:endParaRPr lang="en-US" sz="2000" dirty="0"/>
          </a:p>
          <a:p>
            <a:pPr marL="457200" indent="-457200">
              <a:spcBef>
                <a:spcPts val="600"/>
              </a:spcBef>
              <a:spcAft>
                <a:spcPts val="200"/>
              </a:spcAft>
              <a:buFont typeface="+mj-lt"/>
              <a:buAutoNum type="arabicPeriod"/>
            </a:pPr>
            <a:r>
              <a:rPr lang="en-US" sz="2000" b="0" i="0" dirty="0">
                <a:solidFill>
                  <a:srgbClr val="000000"/>
                </a:solidFill>
                <a:effectLst/>
              </a:rPr>
              <a:t>Click “My Courses” and launch the course.</a:t>
            </a:r>
            <a:endParaRPr lang="en-US" sz="2000" dirty="0"/>
          </a:p>
          <a:p>
            <a:pPr marL="457200" indent="-457200">
              <a:spcBef>
                <a:spcPts val="600"/>
              </a:spcBef>
              <a:spcAft>
                <a:spcPts val="200"/>
              </a:spcAft>
              <a:buFont typeface="+mj-lt"/>
              <a:buAutoNum type="arabicPeriod"/>
            </a:pPr>
            <a:r>
              <a:rPr lang="en-US" sz="2000" b="0" i="0" dirty="0">
                <a:solidFill>
                  <a:srgbClr val="000000"/>
                </a:solidFill>
                <a:effectLst/>
              </a:rPr>
              <a:t>After completing the training, return to “My Courses”. Use the drop-down menu in the top right to select “My Completed Courses”. Complete the course evaluation and view your certificate.</a:t>
            </a:r>
            <a:endParaRPr lang="en-US" sz="2000" dirty="0"/>
          </a:p>
          <a:p>
            <a:pPr marL="457200" indent="-457200">
              <a:spcBef>
                <a:spcPts val="600"/>
              </a:spcBef>
              <a:spcAft>
                <a:spcPts val="200"/>
              </a:spcAft>
              <a:buFont typeface="+mj-lt"/>
              <a:buAutoNum type="arabicPeriod"/>
            </a:pPr>
            <a:r>
              <a:rPr lang="en-US" sz="2000" b="0" i="0" dirty="0">
                <a:solidFill>
                  <a:srgbClr val="000000"/>
                </a:solidFill>
                <a:effectLst/>
              </a:rPr>
              <a:t>Email the certificate to </a:t>
            </a:r>
            <a:r>
              <a:rPr lang="en-US" sz="2000" b="0" i="0" dirty="0">
                <a:solidFill>
                  <a:srgbClr val="000000"/>
                </a:solidFill>
                <a:effectLst/>
                <a:hlinkClick r:id="rId3"/>
              </a:rPr>
              <a:t>GOHealthMRC@orleanscountyny.gov</a:t>
            </a:r>
            <a:r>
              <a:rPr lang="en-US" sz="2000" b="0" i="0" dirty="0">
                <a:solidFill>
                  <a:srgbClr val="000000"/>
                </a:solidFill>
                <a:effectLst/>
              </a:rPr>
              <a:t> </a:t>
            </a:r>
            <a:endParaRPr lang="en-US" sz="2000" dirty="0"/>
          </a:p>
        </p:txBody>
      </p:sp>
      <p:pic>
        <p:nvPicPr>
          <p:cNvPr id="7" name="Picture 6">
            <a:extLst>
              <a:ext uri="{FF2B5EF4-FFF2-40B4-BE49-F238E27FC236}">
                <a16:creationId xmlns:a16="http://schemas.microsoft.com/office/drawing/2014/main" id="{EB31A2DD-FA4A-43AF-BE3D-112CE7CF9BB1}"/>
              </a:ext>
            </a:extLst>
          </p:cNvPr>
          <p:cNvPicPr>
            <a:picLocks noChangeAspect="1"/>
          </p:cNvPicPr>
          <p:nvPr/>
        </p:nvPicPr>
        <p:blipFill>
          <a:blip r:embed="rId4"/>
          <a:stretch>
            <a:fillRect/>
          </a:stretch>
        </p:blipFill>
        <p:spPr>
          <a:xfrm>
            <a:off x="10346268" y="2125134"/>
            <a:ext cx="990600" cy="990600"/>
          </a:xfrm>
          <a:prstGeom prst="rect">
            <a:avLst/>
          </a:prstGeom>
        </p:spPr>
      </p:pic>
    </p:spTree>
    <p:extLst>
      <p:ext uri="{BB962C8B-B14F-4D97-AF65-F5344CB8AC3E}">
        <p14:creationId xmlns:p14="http://schemas.microsoft.com/office/powerpoint/2010/main" val="3420177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81" name="Rectangle 3080">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083" name="Straight Connector 3082">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085" name="Rectangle 3084">
            <a:extLst>
              <a:ext uri="{FF2B5EF4-FFF2-40B4-BE49-F238E27FC236}">
                <a16:creationId xmlns:a16="http://schemas.microsoft.com/office/drawing/2014/main" id="{7FBFF947-0568-41C8-9D1F-B98750138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3087" name="Rectangle 3086">
            <a:extLst>
              <a:ext uri="{FF2B5EF4-FFF2-40B4-BE49-F238E27FC236}">
                <a16:creationId xmlns:a16="http://schemas.microsoft.com/office/drawing/2014/main" id="{3B146F29-E510-4DB4-B56B-1A8766645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81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89" name="Rectangle 3088">
            <a:extLst>
              <a:ext uri="{FF2B5EF4-FFF2-40B4-BE49-F238E27FC236}">
                <a16:creationId xmlns:a16="http://schemas.microsoft.com/office/drawing/2014/main" id="{43FDA1FA-3541-46E6-83FF-BDDA692BBA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339824" y="0"/>
            <a:ext cx="68583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itle 1">
            <a:extLst>
              <a:ext uri="{FF2B5EF4-FFF2-40B4-BE49-F238E27FC236}">
                <a16:creationId xmlns:a16="http://schemas.microsoft.com/office/drawing/2014/main" id="{73E1A4C4-E4D1-C375-AA25-7E36BF87BA52}"/>
              </a:ext>
            </a:extLst>
          </p:cNvPr>
          <p:cNvSpPr txBox="1">
            <a:spLocks/>
          </p:cNvSpPr>
          <p:nvPr/>
        </p:nvSpPr>
        <p:spPr>
          <a:xfrm>
            <a:off x="5961344" y="758952"/>
            <a:ext cx="5542398" cy="356616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solidFill>
                <a:latin typeface="+mj-lt"/>
                <a:ea typeface="+mj-ea"/>
                <a:cs typeface="+mj-cs"/>
              </a:defRPr>
            </a:lvl1pPr>
          </a:lstStyle>
          <a:p>
            <a:pPr>
              <a:spcAft>
                <a:spcPts val="600"/>
              </a:spcAft>
            </a:pPr>
            <a:r>
              <a:rPr lang="en-US" sz="8000" b="1" dirty="0">
                <a:solidFill>
                  <a:srgbClr val="FFFFFF"/>
                </a:solidFill>
              </a:rPr>
              <a:t>Thank you! </a:t>
            </a:r>
          </a:p>
        </p:txBody>
      </p:sp>
      <p:pic>
        <p:nvPicPr>
          <p:cNvPr id="4" name="Picture 3" descr="Graphical user interface, application&#10;&#10;AI-generated content may be incorrect.">
            <a:extLst>
              <a:ext uri="{FF2B5EF4-FFF2-40B4-BE49-F238E27FC236}">
                <a16:creationId xmlns:a16="http://schemas.microsoft.com/office/drawing/2014/main" id="{FEA8A106-0C77-FCD9-EA77-BD59BE0392A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54747" y="2315907"/>
            <a:ext cx="5336022" cy="1068378"/>
          </a:xfrm>
          <a:prstGeom prst="rect">
            <a:avLst/>
          </a:prstGeom>
        </p:spPr>
      </p:pic>
      <p:pic>
        <p:nvPicPr>
          <p:cNvPr id="3074" name="Picture 2" descr="New York State Department of Health Provides Self-Attesting Quarantine and  Isolation Forms for COVID-19 Quarantine Leave Law Eligibility | Law and the  Workplace">
            <a:extLst>
              <a:ext uri="{FF2B5EF4-FFF2-40B4-BE49-F238E27FC236}">
                <a16:creationId xmlns:a16="http://schemas.microsoft.com/office/drawing/2014/main" id="{B3AFB892-66ED-2A6F-FD23-375E4A97424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54747" y="3691981"/>
            <a:ext cx="4973926" cy="1266261"/>
          </a:xfrm>
          <a:prstGeom prst="rect">
            <a:avLst/>
          </a:prstGeom>
          <a:noFill/>
          <a:extLst>
            <a:ext uri="{909E8E84-426E-40DD-AFC4-6F175D3DCCD1}">
              <a14:hiddenFill xmlns:a14="http://schemas.microsoft.com/office/drawing/2010/main">
                <a:solidFill>
                  <a:srgbClr val="FFFFFF"/>
                </a:solidFill>
              </a14:hiddenFill>
            </a:ext>
          </a:extLst>
        </p:spPr>
      </p:pic>
      <p:cxnSp>
        <p:nvCxnSpPr>
          <p:cNvPr id="3091" name="Straight Connector 3090">
            <a:extLst>
              <a:ext uri="{FF2B5EF4-FFF2-40B4-BE49-F238E27FC236}">
                <a16:creationId xmlns:a16="http://schemas.microsoft.com/office/drawing/2014/main" id="{1E6A7830-4B1A-416E-8782-4D0DC1F292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61343" y="4343400"/>
            <a:ext cx="5202616" cy="0"/>
          </a:xfrm>
          <a:prstGeom prst="line">
            <a:avLst/>
          </a:prstGeom>
          <a:ln w="6350">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8962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0814" y="2285999"/>
            <a:ext cx="7348451" cy="1569660"/>
          </a:xfrm>
          <a:prstGeom prst="rect">
            <a:avLst/>
          </a:prstGeom>
          <a:noFill/>
        </p:spPr>
        <p:txBody>
          <a:bodyPr wrap="square" rtlCol="0">
            <a:spAutoFit/>
          </a:bodyPr>
          <a:lstStyle/>
          <a:p>
            <a:pPr algn="ctr"/>
            <a:r>
              <a:rPr lang="en-US" sz="9600" dirty="0">
                <a:solidFill>
                  <a:srgbClr val="003366"/>
                </a:solidFill>
              </a:rPr>
              <a:t>Quiz Time!</a:t>
            </a:r>
          </a:p>
        </p:txBody>
      </p:sp>
    </p:spTree>
    <p:extLst>
      <p:ext uri="{BB962C8B-B14F-4D97-AF65-F5344CB8AC3E}">
        <p14:creationId xmlns:p14="http://schemas.microsoft.com/office/powerpoint/2010/main" val="1424299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2919F-D00D-2A55-9F97-7463CD879AE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FCA8172-99DC-2B19-E229-8DFB1E80F8B1}"/>
              </a:ext>
            </a:extLst>
          </p:cNvPr>
          <p:cNvSpPr txBox="1"/>
          <p:nvPr/>
        </p:nvSpPr>
        <p:spPr>
          <a:xfrm>
            <a:off x="1633846" y="2142776"/>
            <a:ext cx="8593382" cy="1478418"/>
          </a:xfrm>
          <a:prstGeom prst="rect">
            <a:avLst/>
          </a:prstGeom>
          <a:noFill/>
        </p:spPr>
        <p:txBody>
          <a:bodyPr wrap="square" rtlCol="0">
            <a:spAutoFit/>
          </a:bodyPr>
          <a:lstStyle/>
          <a:p>
            <a:pPr>
              <a:lnSpc>
                <a:spcPct val="150000"/>
              </a:lnSpc>
            </a:pPr>
            <a:r>
              <a:rPr lang="en-US" sz="3200" dirty="0"/>
              <a:t>True  or  False: </a:t>
            </a:r>
          </a:p>
          <a:p>
            <a:pPr>
              <a:lnSpc>
                <a:spcPct val="150000"/>
              </a:lnSpc>
            </a:pPr>
            <a:r>
              <a:rPr lang="en-US" sz="3200" dirty="0"/>
              <a:t>Psychological First Aid is providing counseling.</a:t>
            </a:r>
          </a:p>
        </p:txBody>
      </p:sp>
    </p:spTree>
    <p:extLst>
      <p:ext uri="{BB962C8B-B14F-4D97-AF65-F5344CB8AC3E}">
        <p14:creationId xmlns:p14="http://schemas.microsoft.com/office/powerpoint/2010/main" val="3269386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490F9-0B82-C356-1DD7-FE6C66C0794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C8F63AC-2CEE-16C4-2F40-12EB905DE663}"/>
              </a:ext>
            </a:extLst>
          </p:cNvPr>
          <p:cNvSpPr/>
          <p:nvPr/>
        </p:nvSpPr>
        <p:spPr>
          <a:xfrm>
            <a:off x="3204755" y="2351782"/>
            <a:ext cx="1541418" cy="59214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EA051DE-6885-E0BA-9ED7-D4B5A255B894}"/>
              </a:ext>
            </a:extLst>
          </p:cNvPr>
          <p:cNvSpPr txBox="1"/>
          <p:nvPr/>
        </p:nvSpPr>
        <p:spPr>
          <a:xfrm>
            <a:off x="1633846" y="2142776"/>
            <a:ext cx="8593382" cy="1478418"/>
          </a:xfrm>
          <a:prstGeom prst="rect">
            <a:avLst/>
          </a:prstGeom>
          <a:noFill/>
        </p:spPr>
        <p:txBody>
          <a:bodyPr wrap="square" rtlCol="0">
            <a:spAutoFit/>
          </a:bodyPr>
          <a:lstStyle/>
          <a:p>
            <a:pPr>
              <a:lnSpc>
                <a:spcPct val="150000"/>
              </a:lnSpc>
            </a:pPr>
            <a:r>
              <a:rPr lang="en-US" sz="3200" dirty="0"/>
              <a:t>True  or  </a:t>
            </a:r>
            <a:r>
              <a:rPr lang="en-US" sz="3200" b="1" u="sng" dirty="0"/>
              <a:t>False</a:t>
            </a:r>
            <a:r>
              <a:rPr lang="en-US" sz="3200" dirty="0"/>
              <a:t>: </a:t>
            </a:r>
          </a:p>
          <a:p>
            <a:pPr>
              <a:lnSpc>
                <a:spcPct val="150000"/>
              </a:lnSpc>
            </a:pPr>
            <a:r>
              <a:rPr lang="en-US" sz="3200" dirty="0"/>
              <a:t>Psychological First Aid is providing counseling.</a:t>
            </a:r>
          </a:p>
        </p:txBody>
      </p:sp>
    </p:spTree>
    <p:extLst>
      <p:ext uri="{BB962C8B-B14F-4D97-AF65-F5344CB8AC3E}">
        <p14:creationId xmlns:p14="http://schemas.microsoft.com/office/powerpoint/2010/main" val="1845909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4EB76-3D84-0ABF-A818-2F1185AB25E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01F156E-6C76-8F24-9795-2144971CD360}"/>
              </a:ext>
            </a:extLst>
          </p:cNvPr>
          <p:cNvSpPr txBox="1"/>
          <p:nvPr/>
        </p:nvSpPr>
        <p:spPr>
          <a:xfrm>
            <a:off x="411479" y="663830"/>
            <a:ext cx="11369041" cy="4394280"/>
          </a:xfrm>
          <a:prstGeom prst="rect">
            <a:avLst/>
          </a:prstGeom>
          <a:noFill/>
        </p:spPr>
        <p:txBody>
          <a:bodyPr wrap="square" rtlCol="0">
            <a:spAutoFit/>
          </a:bodyPr>
          <a:lstStyle/>
          <a:p>
            <a:r>
              <a:rPr lang="en-US" sz="2800" dirty="0"/>
              <a:t>You meet a natural disaster survivor who tells you they’re hungry. You bring them a sack lunch that has been made up for community members. </a:t>
            </a:r>
          </a:p>
          <a:p>
            <a:endParaRPr lang="en-US" sz="2800" dirty="0"/>
          </a:p>
          <a:p>
            <a:r>
              <a:rPr lang="en-US" sz="2800" dirty="0"/>
              <a:t>Which key element is this an example of?</a:t>
            </a:r>
          </a:p>
          <a:p>
            <a:pPr marL="1027113" lvl="3" indent="-565150">
              <a:lnSpc>
                <a:spcPct val="150000"/>
              </a:lnSpc>
              <a:buAutoNum type="arabicPeriod"/>
            </a:pPr>
            <a:r>
              <a:rPr lang="en-US" sz="2400" dirty="0"/>
              <a:t>Providing comfort/calming care</a:t>
            </a:r>
          </a:p>
          <a:p>
            <a:pPr marL="1027113" lvl="3" indent="-565150">
              <a:lnSpc>
                <a:spcPct val="150000"/>
              </a:lnSpc>
              <a:buAutoNum type="arabicPeriod"/>
            </a:pPr>
            <a:r>
              <a:rPr lang="en-US" sz="2400" dirty="0"/>
              <a:t>Validating feelings and thoughts</a:t>
            </a:r>
          </a:p>
          <a:p>
            <a:pPr marL="1027113" lvl="3" indent="-565150">
              <a:lnSpc>
                <a:spcPct val="150000"/>
              </a:lnSpc>
              <a:buAutoNum type="arabicPeriod"/>
            </a:pPr>
            <a:r>
              <a:rPr lang="en-US" sz="2400" dirty="0"/>
              <a:t>Providing accurate and timely information</a:t>
            </a:r>
          </a:p>
          <a:p>
            <a:pPr marL="1027113" lvl="3" indent="-565150">
              <a:lnSpc>
                <a:spcPct val="150000"/>
              </a:lnSpc>
              <a:buAutoNum type="arabicPeriod"/>
            </a:pPr>
            <a:r>
              <a:rPr lang="en-US" sz="2400" dirty="0"/>
              <a:t>Recognizing basic needs and helping to solve problems</a:t>
            </a:r>
          </a:p>
        </p:txBody>
      </p:sp>
    </p:spTree>
    <p:extLst>
      <p:ext uri="{BB962C8B-B14F-4D97-AF65-F5344CB8AC3E}">
        <p14:creationId xmlns:p14="http://schemas.microsoft.com/office/powerpoint/2010/main" val="2119126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D225B-D6FA-29F0-1046-B3009846B0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0B6134-0E81-4855-57AA-5FE39D910574}"/>
              </a:ext>
            </a:extLst>
          </p:cNvPr>
          <p:cNvSpPr>
            <a:spLocks noGrp="1"/>
          </p:cNvSpPr>
          <p:nvPr>
            <p:ph type="title"/>
          </p:nvPr>
        </p:nvSpPr>
        <p:spPr>
          <a:xfrm>
            <a:off x="1199072" y="286603"/>
            <a:ext cx="10474768" cy="1450757"/>
          </a:xfrm>
        </p:spPr>
        <p:txBody>
          <a:bodyPr>
            <a:normAutofit/>
          </a:bodyPr>
          <a:lstStyle/>
          <a:p>
            <a:r>
              <a:rPr lang="en-US" dirty="0"/>
              <a:t>What Is Psychological First Aid (PFA)?</a:t>
            </a:r>
          </a:p>
        </p:txBody>
      </p:sp>
      <p:sp>
        <p:nvSpPr>
          <p:cNvPr id="3" name="Content Placeholder 2">
            <a:extLst>
              <a:ext uri="{FF2B5EF4-FFF2-40B4-BE49-F238E27FC236}">
                <a16:creationId xmlns:a16="http://schemas.microsoft.com/office/drawing/2014/main" id="{93351489-4E0D-2F34-4956-6281444A9051}"/>
              </a:ext>
            </a:extLst>
          </p:cNvPr>
          <p:cNvSpPr>
            <a:spLocks noGrp="1"/>
          </p:cNvSpPr>
          <p:nvPr>
            <p:ph sz="half" idx="1"/>
          </p:nvPr>
        </p:nvSpPr>
        <p:spPr>
          <a:xfrm>
            <a:off x="1097279" y="1845734"/>
            <a:ext cx="10058400" cy="4023360"/>
          </a:xfrm>
        </p:spPr>
        <p:txBody>
          <a:bodyPr>
            <a:normAutofit lnSpcReduction="10000"/>
          </a:bodyPr>
          <a:lstStyle/>
          <a:p>
            <a:pPr marL="342900" marR="0" lvl="0" indent="-342900">
              <a:lnSpc>
                <a:spcPct val="107000"/>
              </a:lnSpc>
              <a:buFont typeface="Symbol" panose="05050102010706020507" pitchFamily="18"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A practical, evidence-based approach meant to reduce symptoms of stress in others, and assist in their healthy resilience and/or recovery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A framework for interacting with others at times of crisis or trauma</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A set of strategies used primarily by non-mental health providers to assist with immediate needs of mental health duress </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25081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D8740-511D-ED96-FE2E-EAA8D2288BF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582E1CD-104D-2B37-A378-D5C84B51ABFC}"/>
              </a:ext>
            </a:extLst>
          </p:cNvPr>
          <p:cNvSpPr/>
          <p:nvPr/>
        </p:nvSpPr>
        <p:spPr>
          <a:xfrm>
            <a:off x="546846" y="4579999"/>
            <a:ext cx="10436454" cy="54935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03007F-D033-772E-5AAA-01C0D8B3526C}"/>
              </a:ext>
            </a:extLst>
          </p:cNvPr>
          <p:cNvSpPr txBox="1"/>
          <p:nvPr/>
        </p:nvSpPr>
        <p:spPr>
          <a:xfrm>
            <a:off x="411479" y="663830"/>
            <a:ext cx="11369041" cy="4394280"/>
          </a:xfrm>
          <a:prstGeom prst="rect">
            <a:avLst/>
          </a:prstGeom>
          <a:noFill/>
        </p:spPr>
        <p:txBody>
          <a:bodyPr wrap="square" rtlCol="0">
            <a:spAutoFit/>
          </a:bodyPr>
          <a:lstStyle/>
          <a:p>
            <a:r>
              <a:rPr lang="en-US" sz="2800" dirty="0"/>
              <a:t>You meet a natural disaster survivor who tells you they’re hungry. You bring them a sack lunch that has been made up for community members. </a:t>
            </a:r>
          </a:p>
          <a:p>
            <a:endParaRPr lang="en-US" sz="2800" dirty="0"/>
          </a:p>
          <a:p>
            <a:r>
              <a:rPr lang="en-US" sz="2800" dirty="0"/>
              <a:t>Which key element is this an example of?</a:t>
            </a:r>
          </a:p>
          <a:p>
            <a:pPr marL="1027113" lvl="3" indent="-565150">
              <a:lnSpc>
                <a:spcPct val="150000"/>
              </a:lnSpc>
              <a:buAutoNum type="arabicPeriod"/>
            </a:pPr>
            <a:r>
              <a:rPr lang="en-US" sz="2400" dirty="0"/>
              <a:t>Providing comfort/calming care</a:t>
            </a:r>
          </a:p>
          <a:p>
            <a:pPr marL="1027113" lvl="3" indent="-565150">
              <a:lnSpc>
                <a:spcPct val="150000"/>
              </a:lnSpc>
              <a:buAutoNum type="arabicPeriod"/>
            </a:pPr>
            <a:r>
              <a:rPr lang="en-US" sz="2400" dirty="0"/>
              <a:t>Validating feelings and thoughts</a:t>
            </a:r>
          </a:p>
          <a:p>
            <a:pPr marL="1027113" lvl="3" indent="-565150">
              <a:lnSpc>
                <a:spcPct val="150000"/>
              </a:lnSpc>
              <a:buAutoNum type="arabicPeriod"/>
            </a:pPr>
            <a:r>
              <a:rPr lang="en-US" sz="2400" dirty="0"/>
              <a:t>Providing accurate and timely information</a:t>
            </a:r>
          </a:p>
          <a:p>
            <a:pPr marL="1027113" lvl="3" indent="-565150">
              <a:lnSpc>
                <a:spcPct val="150000"/>
              </a:lnSpc>
              <a:buAutoNum type="arabicPeriod"/>
            </a:pPr>
            <a:r>
              <a:rPr lang="en-US" sz="2400" b="1" u="sng" dirty="0"/>
              <a:t>Recognizing basic needs and helping to solve problems</a:t>
            </a:r>
          </a:p>
        </p:txBody>
      </p:sp>
    </p:spTree>
    <p:extLst>
      <p:ext uri="{BB962C8B-B14F-4D97-AF65-F5344CB8AC3E}">
        <p14:creationId xmlns:p14="http://schemas.microsoft.com/office/powerpoint/2010/main" val="11522481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FCF2C-2037-2BF0-D24E-52032170239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0A37BD4-C250-3697-9585-93757C167D58}"/>
              </a:ext>
            </a:extLst>
          </p:cNvPr>
          <p:cNvSpPr txBox="1"/>
          <p:nvPr/>
        </p:nvSpPr>
        <p:spPr>
          <a:xfrm>
            <a:off x="1633846" y="2142776"/>
            <a:ext cx="8593382" cy="1815882"/>
          </a:xfrm>
          <a:prstGeom prst="rect">
            <a:avLst/>
          </a:prstGeom>
          <a:noFill/>
        </p:spPr>
        <p:txBody>
          <a:bodyPr wrap="square" rtlCol="0">
            <a:spAutoFit/>
          </a:bodyPr>
          <a:lstStyle/>
          <a:p>
            <a:pPr>
              <a:lnSpc>
                <a:spcPct val="150000"/>
              </a:lnSpc>
            </a:pPr>
            <a:r>
              <a:rPr lang="en-US" sz="3200" dirty="0"/>
              <a:t>True  or  False: </a:t>
            </a:r>
          </a:p>
          <a:p>
            <a:r>
              <a:rPr lang="en-US" sz="3200" dirty="0"/>
              <a:t>Psychological First Aid is to be used </a:t>
            </a:r>
            <a:r>
              <a:rPr lang="en-US" sz="3200" u="sng" dirty="0"/>
              <a:t>only</a:t>
            </a:r>
            <a:r>
              <a:rPr lang="en-US" sz="3200" dirty="0"/>
              <a:t> at the immediate disaster/emergency location.</a:t>
            </a:r>
          </a:p>
        </p:txBody>
      </p:sp>
    </p:spTree>
    <p:extLst>
      <p:ext uri="{BB962C8B-B14F-4D97-AF65-F5344CB8AC3E}">
        <p14:creationId xmlns:p14="http://schemas.microsoft.com/office/powerpoint/2010/main" val="34754654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12B8D-61BE-9F8B-6BA0-551536334B7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0C57095-9D87-20B4-38C0-33A1DE95C718}"/>
              </a:ext>
            </a:extLst>
          </p:cNvPr>
          <p:cNvSpPr/>
          <p:nvPr/>
        </p:nvSpPr>
        <p:spPr>
          <a:xfrm>
            <a:off x="3204755" y="2351782"/>
            <a:ext cx="1541418" cy="59214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7328D28-BF51-F61C-DEDD-D94F6E7C9E87}"/>
              </a:ext>
            </a:extLst>
          </p:cNvPr>
          <p:cNvSpPr txBox="1"/>
          <p:nvPr/>
        </p:nvSpPr>
        <p:spPr>
          <a:xfrm>
            <a:off x="1633846" y="2142776"/>
            <a:ext cx="8593382" cy="1815882"/>
          </a:xfrm>
          <a:prstGeom prst="rect">
            <a:avLst/>
          </a:prstGeom>
          <a:noFill/>
        </p:spPr>
        <p:txBody>
          <a:bodyPr wrap="square" rtlCol="0">
            <a:spAutoFit/>
          </a:bodyPr>
          <a:lstStyle/>
          <a:p>
            <a:pPr>
              <a:lnSpc>
                <a:spcPct val="150000"/>
              </a:lnSpc>
            </a:pPr>
            <a:r>
              <a:rPr lang="en-US" sz="3200" dirty="0"/>
              <a:t>True  or  </a:t>
            </a:r>
            <a:r>
              <a:rPr lang="en-US" sz="3200" b="1" u="sng" dirty="0"/>
              <a:t>False</a:t>
            </a:r>
            <a:r>
              <a:rPr lang="en-US" sz="3200" dirty="0"/>
              <a:t>: </a:t>
            </a:r>
          </a:p>
          <a:p>
            <a:r>
              <a:rPr lang="en-US" sz="3200" dirty="0"/>
              <a:t>Psychological First Aid is to be used </a:t>
            </a:r>
            <a:r>
              <a:rPr lang="en-US" sz="3200" u="sng" dirty="0"/>
              <a:t>only</a:t>
            </a:r>
            <a:r>
              <a:rPr lang="en-US" sz="3200" dirty="0"/>
              <a:t> at the immediate disaster/emergency location.</a:t>
            </a:r>
          </a:p>
        </p:txBody>
      </p:sp>
    </p:spTree>
    <p:extLst>
      <p:ext uri="{BB962C8B-B14F-4D97-AF65-F5344CB8AC3E}">
        <p14:creationId xmlns:p14="http://schemas.microsoft.com/office/powerpoint/2010/main" val="19587582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8393" y="939339"/>
            <a:ext cx="11256224" cy="4825167"/>
          </a:xfrm>
          <a:prstGeom prst="rect">
            <a:avLst/>
          </a:prstGeom>
          <a:noFill/>
        </p:spPr>
        <p:txBody>
          <a:bodyPr wrap="square" rtlCol="0">
            <a:spAutoFit/>
          </a:bodyPr>
          <a:lstStyle/>
          <a:p>
            <a:r>
              <a:rPr lang="en-US" sz="2800" dirty="0"/>
              <a:t>A survivor tells you that they have become separated from their partner during a tornado. You inform them on the current response efforts to locate survivors and that a shelter has been put in place where community members can reconnect. </a:t>
            </a:r>
          </a:p>
          <a:p>
            <a:endParaRPr lang="en-US" sz="2800" dirty="0"/>
          </a:p>
          <a:p>
            <a:r>
              <a:rPr lang="en-US" sz="2800" dirty="0"/>
              <a:t>Which key element is this an example of?</a:t>
            </a:r>
          </a:p>
          <a:p>
            <a:pPr marL="1027113" lvl="3" indent="-565150">
              <a:lnSpc>
                <a:spcPct val="150000"/>
              </a:lnSpc>
              <a:buAutoNum type="arabicPeriod"/>
            </a:pPr>
            <a:r>
              <a:rPr lang="en-US" sz="2400" dirty="0"/>
              <a:t>Connecting with personal and professional support systems</a:t>
            </a:r>
          </a:p>
          <a:p>
            <a:pPr marL="1027113" lvl="3" indent="-565150">
              <a:lnSpc>
                <a:spcPct val="150000"/>
              </a:lnSpc>
              <a:buAutoNum type="arabicPeriod"/>
            </a:pPr>
            <a:r>
              <a:rPr lang="en-US" sz="2400" dirty="0"/>
              <a:t>Validating feelings and thoughts</a:t>
            </a:r>
          </a:p>
          <a:p>
            <a:pPr marL="1027113" lvl="3" indent="-565150">
              <a:lnSpc>
                <a:spcPct val="150000"/>
              </a:lnSpc>
              <a:buAutoNum type="arabicPeriod"/>
            </a:pPr>
            <a:r>
              <a:rPr lang="en-US" sz="2400" dirty="0"/>
              <a:t>Providing education about stress reactions</a:t>
            </a:r>
          </a:p>
          <a:p>
            <a:pPr marL="1027113" lvl="3" indent="-565150">
              <a:lnSpc>
                <a:spcPct val="150000"/>
              </a:lnSpc>
              <a:buAutoNum type="arabicPeriod"/>
            </a:pPr>
            <a:r>
              <a:rPr lang="en-US" sz="2400" dirty="0"/>
              <a:t>Providing comfort care </a:t>
            </a:r>
          </a:p>
        </p:txBody>
      </p:sp>
    </p:spTree>
    <p:extLst>
      <p:ext uri="{BB962C8B-B14F-4D97-AF65-F5344CB8AC3E}">
        <p14:creationId xmlns:p14="http://schemas.microsoft.com/office/powerpoint/2010/main" val="1387065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0B6D9-FB00-193B-522F-19D9297B930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0502D04-5D28-9312-CA50-FBCE32471DFB}"/>
              </a:ext>
            </a:extLst>
          </p:cNvPr>
          <p:cNvSpPr/>
          <p:nvPr/>
        </p:nvSpPr>
        <p:spPr>
          <a:xfrm>
            <a:off x="648393" y="3578513"/>
            <a:ext cx="10019607" cy="54935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F5E5240B-4C9A-251A-6104-F800CD48052D}"/>
              </a:ext>
            </a:extLst>
          </p:cNvPr>
          <p:cNvSpPr/>
          <p:nvPr/>
        </p:nvSpPr>
        <p:spPr>
          <a:xfrm>
            <a:off x="715068" y="5918661"/>
            <a:ext cx="10019607" cy="30943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*Providing accurate and timely information would also work here</a:t>
            </a:r>
          </a:p>
        </p:txBody>
      </p:sp>
      <p:sp>
        <p:nvSpPr>
          <p:cNvPr id="4" name="TextBox 3">
            <a:extLst>
              <a:ext uri="{FF2B5EF4-FFF2-40B4-BE49-F238E27FC236}">
                <a16:creationId xmlns:a16="http://schemas.microsoft.com/office/drawing/2014/main" id="{49415789-E13A-59A2-ABE0-5D969FF61000}"/>
              </a:ext>
            </a:extLst>
          </p:cNvPr>
          <p:cNvSpPr txBox="1"/>
          <p:nvPr/>
        </p:nvSpPr>
        <p:spPr>
          <a:xfrm>
            <a:off x="648393" y="939339"/>
            <a:ext cx="11256224" cy="4825167"/>
          </a:xfrm>
          <a:prstGeom prst="rect">
            <a:avLst/>
          </a:prstGeom>
          <a:noFill/>
        </p:spPr>
        <p:txBody>
          <a:bodyPr wrap="square" rtlCol="0">
            <a:spAutoFit/>
          </a:bodyPr>
          <a:lstStyle/>
          <a:p>
            <a:r>
              <a:rPr lang="en-US" sz="2800" dirty="0"/>
              <a:t>A survivor tells you that they have become separated from their partner during a tornado. You inform them on the current response efforts to locate survivors and that a shelter has been put in place where community members can reconnect. </a:t>
            </a:r>
          </a:p>
          <a:p>
            <a:endParaRPr lang="en-US" sz="2800" dirty="0"/>
          </a:p>
          <a:p>
            <a:r>
              <a:rPr lang="en-US" sz="2800" dirty="0"/>
              <a:t>Which key element is this an example of?</a:t>
            </a:r>
          </a:p>
          <a:p>
            <a:pPr marL="1027113" lvl="3" indent="-565150">
              <a:lnSpc>
                <a:spcPct val="150000"/>
              </a:lnSpc>
              <a:buAutoNum type="arabicPeriod"/>
            </a:pPr>
            <a:r>
              <a:rPr lang="en-US" sz="2400" b="1" u="sng" dirty="0"/>
              <a:t>Connecting with personal and professional support systems</a:t>
            </a:r>
          </a:p>
          <a:p>
            <a:pPr marL="1027113" lvl="3" indent="-565150">
              <a:lnSpc>
                <a:spcPct val="150000"/>
              </a:lnSpc>
              <a:buAutoNum type="arabicPeriod"/>
            </a:pPr>
            <a:r>
              <a:rPr lang="en-US" sz="2400" dirty="0"/>
              <a:t>Validating feelings and thoughts</a:t>
            </a:r>
          </a:p>
          <a:p>
            <a:pPr marL="1027113" lvl="3" indent="-565150">
              <a:lnSpc>
                <a:spcPct val="150000"/>
              </a:lnSpc>
              <a:buAutoNum type="arabicPeriod"/>
            </a:pPr>
            <a:r>
              <a:rPr lang="en-US" sz="2400" dirty="0"/>
              <a:t>Providing education about stress reactions</a:t>
            </a:r>
          </a:p>
          <a:p>
            <a:pPr marL="1027113" lvl="3" indent="-565150">
              <a:lnSpc>
                <a:spcPct val="150000"/>
              </a:lnSpc>
              <a:buAutoNum type="arabicPeriod"/>
            </a:pPr>
            <a:r>
              <a:rPr lang="en-US" sz="2400" dirty="0"/>
              <a:t>Providing comfort/calming care </a:t>
            </a:r>
          </a:p>
        </p:txBody>
      </p:sp>
    </p:spTree>
    <p:extLst>
      <p:ext uri="{BB962C8B-B14F-4D97-AF65-F5344CB8AC3E}">
        <p14:creationId xmlns:p14="http://schemas.microsoft.com/office/powerpoint/2010/main" val="1484663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77D19-7FBE-AE63-4891-FFD923A8735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99BC4C8-588F-34E5-DD5C-D36024011498}"/>
              </a:ext>
            </a:extLst>
          </p:cNvPr>
          <p:cNvSpPr txBox="1"/>
          <p:nvPr/>
        </p:nvSpPr>
        <p:spPr>
          <a:xfrm>
            <a:off x="648393" y="939339"/>
            <a:ext cx="11256224" cy="4394280"/>
          </a:xfrm>
          <a:prstGeom prst="rect">
            <a:avLst/>
          </a:prstGeom>
          <a:noFill/>
        </p:spPr>
        <p:txBody>
          <a:bodyPr wrap="square" rtlCol="0">
            <a:spAutoFit/>
          </a:bodyPr>
          <a:lstStyle/>
          <a:p>
            <a:r>
              <a:rPr lang="en-US" sz="2800" dirty="0"/>
              <a:t>A survivor tells you that they feel useless after a natural disaster has struck their community. You brainstorm with them and help them come to the conclusion to donate blood at the nearby Red Cross truck. </a:t>
            </a:r>
          </a:p>
          <a:p>
            <a:endParaRPr lang="en-US" sz="2800" dirty="0"/>
          </a:p>
          <a:p>
            <a:r>
              <a:rPr lang="en-US" sz="2800" dirty="0"/>
              <a:t>Which key element is this an example of?</a:t>
            </a:r>
          </a:p>
          <a:p>
            <a:pPr marL="1027113" lvl="3" indent="-565150">
              <a:lnSpc>
                <a:spcPct val="150000"/>
              </a:lnSpc>
              <a:buAutoNum type="arabicPeriod"/>
            </a:pPr>
            <a:r>
              <a:rPr lang="en-US" sz="2400" dirty="0"/>
              <a:t>Providing comfort/calming care</a:t>
            </a:r>
          </a:p>
          <a:p>
            <a:pPr marL="1027113" lvl="3" indent="-565150">
              <a:lnSpc>
                <a:spcPct val="150000"/>
              </a:lnSpc>
              <a:buAutoNum type="arabicPeriod"/>
            </a:pPr>
            <a:r>
              <a:rPr lang="en-US" sz="2400" dirty="0"/>
              <a:t>Validating feelings and thoughts</a:t>
            </a:r>
          </a:p>
          <a:p>
            <a:pPr marL="1027113" lvl="3" indent="-565150">
              <a:lnSpc>
                <a:spcPct val="150000"/>
              </a:lnSpc>
              <a:buAutoNum type="arabicPeriod"/>
            </a:pPr>
            <a:r>
              <a:rPr lang="en-US" sz="2400" dirty="0"/>
              <a:t>Providing education about stress reactions</a:t>
            </a:r>
          </a:p>
          <a:p>
            <a:pPr marL="1027113" lvl="3" indent="-565150">
              <a:lnSpc>
                <a:spcPct val="150000"/>
              </a:lnSpc>
              <a:buAutoNum type="arabicPeriod"/>
            </a:pPr>
            <a:r>
              <a:rPr lang="en-US" sz="2400" dirty="0"/>
              <a:t>Reinforcing positive coping strategies and personal strengths </a:t>
            </a:r>
          </a:p>
        </p:txBody>
      </p:sp>
    </p:spTree>
    <p:extLst>
      <p:ext uri="{BB962C8B-B14F-4D97-AF65-F5344CB8AC3E}">
        <p14:creationId xmlns:p14="http://schemas.microsoft.com/office/powerpoint/2010/main" val="25521234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30B44-E064-A96B-8A11-E5D176A99F4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0844F66-26CC-02B7-86B4-E4BEC5D3346E}"/>
              </a:ext>
            </a:extLst>
          </p:cNvPr>
          <p:cNvSpPr/>
          <p:nvPr/>
        </p:nvSpPr>
        <p:spPr>
          <a:xfrm>
            <a:off x="648393" y="4784269"/>
            <a:ext cx="10436454" cy="54935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4A87D94F-2788-406E-24D2-3EEEE812AACA}"/>
              </a:ext>
            </a:extLst>
          </p:cNvPr>
          <p:cNvSpPr txBox="1"/>
          <p:nvPr/>
        </p:nvSpPr>
        <p:spPr>
          <a:xfrm>
            <a:off x="648393" y="939339"/>
            <a:ext cx="11256224" cy="4394280"/>
          </a:xfrm>
          <a:prstGeom prst="rect">
            <a:avLst/>
          </a:prstGeom>
          <a:noFill/>
        </p:spPr>
        <p:txBody>
          <a:bodyPr wrap="square" rtlCol="0">
            <a:spAutoFit/>
          </a:bodyPr>
          <a:lstStyle/>
          <a:p>
            <a:r>
              <a:rPr lang="en-US" sz="2800" dirty="0"/>
              <a:t>A survivor tells you that they feel useless after a natural disaster has struck their community. You brainstorm with them and help them come to conclusion to donate blood at the nearby Red Cross truck. </a:t>
            </a:r>
          </a:p>
          <a:p>
            <a:endParaRPr lang="en-US" sz="2800" dirty="0"/>
          </a:p>
          <a:p>
            <a:r>
              <a:rPr lang="en-US" sz="2800" dirty="0"/>
              <a:t>Which key element is this an example of?</a:t>
            </a:r>
          </a:p>
          <a:p>
            <a:pPr marL="1027113" lvl="3" indent="-565150">
              <a:lnSpc>
                <a:spcPct val="150000"/>
              </a:lnSpc>
              <a:buAutoNum type="arabicPeriod"/>
            </a:pPr>
            <a:r>
              <a:rPr lang="en-US" sz="2400" dirty="0"/>
              <a:t>Providing comfort/calming care</a:t>
            </a:r>
          </a:p>
          <a:p>
            <a:pPr marL="1027113" lvl="3" indent="-565150">
              <a:lnSpc>
                <a:spcPct val="150000"/>
              </a:lnSpc>
              <a:buAutoNum type="arabicPeriod"/>
            </a:pPr>
            <a:r>
              <a:rPr lang="en-US" sz="2400" dirty="0"/>
              <a:t>Validating feelings and thoughts</a:t>
            </a:r>
          </a:p>
          <a:p>
            <a:pPr marL="1027113" lvl="3" indent="-565150">
              <a:lnSpc>
                <a:spcPct val="150000"/>
              </a:lnSpc>
              <a:buAutoNum type="arabicPeriod"/>
            </a:pPr>
            <a:r>
              <a:rPr lang="en-US" sz="2400" dirty="0"/>
              <a:t>Providing education about stress reactions</a:t>
            </a:r>
          </a:p>
          <a:p>
            <a:pPr marL="1027113" lvl="3" indent="-565150">
              <a:lnSpc>
                <a:spcPct val="150000"/>
              </a:lnSpc>
              <a:buAutoNum type="arabicPeriod"/>
            </a:pPr>
            <a:r>
              <a:rPr lang="en-US" sz="2400" b="1" u="sng" dirty="0"/>
              <a:t>Reinforcing positive coping strategies and personal strengths </a:t>
            </a:r>
          </a:p>
        </p:txBody>
      </p:sp>
    </p:spTree>
    <p:extLst>
      <p:ext uri="{BB962C8B-B14F-4D97-AF65-F5344CB8AC3E}">
        <p14:creationId xmlns:p14="http://schemas.microsoft.com/office/powerpoint/2010/main" val="40225042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2C438-AAFD-870B-55D4-ED9CFA6470C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4390858-D2D5-A55B-98BA-6F5ABBC16A89}"/>
              </a:ext>
            </a:extLst>
          </p:cNvPr>
          <p:cNvSpPr txBox="1"/>
          <p:nvPr/>
        </p:nvSpPr>
        <p:spPr>
          <a:xfrm>
            <a:off x="1319359" y="2321858"/>
            <a:ext cx="10047887" cy="1569660"/>
          </a:xfrm>
          <a:prstGeom prst="rect">
            <a:avLst/>
          </a:prstGeom>
          <a:noFill/>
        </p:spPr>
        <p:txBody>
          <a:bodyPr wrap="square" rtlCol="0">
            <a:spAutoFit/>
          </a:bodyPr>
          <a:lstStyle/>
          <a:p>
            <a:pPr algn="ctr"/>
            <a:r>
              <a:rPr lang="en-US" sz="9600" dirty="0">
                <a:solidFill>
                  <a:srgbClr val="003366"/>
                </a:solidFill>
              </a:rPr>
              <a:t>Congratulations!!! </a:t>
            </a:r>
          </a:p>
        </p:txBody>
      </p:sp>
    </p:spTree>
    <p:extLst>
      <p:ext uri="{BB962C8B-B14F-4D97-AF65-F5344CB8AC3E}">
        <p14:creationId xmlns:p14="http://schemas.microsoft.com/office/powerpoint/2010/main" val="2353018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13539-931D-1897-BA72-365632D44C6C}"/>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16F3BBB-5DD2-4683-A8F4-034F5D827E3B}"/>
              </a:ext>
            </a:extLst>
          </p:cNvPr>
          <p:cNvSpPr>
            <a:spLocks noGrp="1"/>
          </p:cNvSpPr>
          <p:nvPr>
            <p:ph sz="half" idx="1"/>
          </p:nvPr>
        </p:nvSpPr>
        <p:spPr>
          <a:xfrm>
            <a:off x="1097280" y="1900051"/>
            <a:ext cx="10082025" cy="4022725"/>
          </a:xfrm>
        </p:spPr>
        <p:txBody>
          <a:bodyPr vert="horz" lIns="0" tIns="45720" rIns="0" bIns="45720" rtlCol="0" anchor="t">
            <a:normAutofit/>
          </a:bodyPr>
          <a:lstStyle/>
          <a:p>
            <a:pPr marL="0" indent="0">
              <a:buNone/>
            </a:pPr>
            <a:r>
              <a:rPr lang="en-US" b="1" u="sng" dirty="0">
                <a:solidFill>
                  <a:schemeClr val="accent1"/>
                </a:solidFill>
              </a:rPr>
              <a:t>Who can use PFA?</a:t>
            </a:r>
            <a:r>
              <a:rPr lang="en-US" b="1" dirty="0">
                <a:solidFill>
                  <a:schemeClr val="accent1"/>
                </a:solidFill>
              </a:rPr>
              <a:t>  </a:t>
            </a:r>
            <a:r>
              <a:rPr lang="en-US" dirty="0"/>
              <a:t>Anyone who is trained and comfortable with the evidence-based strategies used in PFA. There is no federal certification, and training is managed by appropriate agencies. While mental healthcare professionals may use similar techniques in emergencies, PFA is meant to be used primarily outside of mental health settings.</a:t>
            </a:r>
          </a:p>
          <a:p>
            <a:pPr marL="0" indent="0">
              <a:buNone/>
            </a:pPr>
            <a:r>
              <a:rPr lang="en-US" b="1" u="sng" dirty="0">
                <a:solidFill>
                  <a:schemeClr val="accent1"/>
                </a:solidFill>
              </a:rPr>
              <a:t>Who can get PFA?</a:t>
            </a:r>
            <a:r>
              <a:rPr lang="en-US" b="1" dirty="0">
                <a:solidFill>
                  <a:schemeClr val="accent1"/>
                </a:solidFill>
              </a:rPr>
              <a:t>  </a:t>
            </a:r>
            <a:r>
              <a:rPr lang="en-US" dirty="0"/>
              <a:t>PFA can help anyone, including people of all ages, families, individuals, disaster survivors, and responders</a:t>
            </a:r>
          </a:p>
          <a:p>
            <a:pPr marL="0" indent="0">
              <a:buNone/>
            </a:pPr>
            <a:r>
              <a:rPr lang="en-US" b="1" u="sng" dirty="0">
                <a:solidFill>
                  <a:schemeClr val="accent1"/>
                </a:solidFill>
              </a:rPr>
              <a:t>Where and When?</a:t>
            </a:r>
            <a:r>
              <a:rPr lang="en-US" b="1" dirty="0">
                <a:solidFill>
                  <a:schemeClr val="accent1"/>
                </a:solidFill>
              </a:rPr>
              <a:t> </a:t>
            </a:r>
            <a:r>
              <a:rPr lang="en-US" dirty="0"/>
              <a:t> PFA can be used anywhere and anytime, including during disasters, everyday emergencies, or personal crises</a:t>
            </a:r>
          </a:p>
          <a:p>
            <a:pPr marL="0" indent="0">
              <a:buNone/>
            </a:pPr>
            <a:r>
              <a:rPr lang="en-US" b="1" u="sng" dirty="0">
                <a:solidFill>
                  <a:srgbClr val="003366"/>
                </a:solidFill>
              </a:rPr>
              <a:t>Purpose:</a:t>
            </a:r>
            <a:r>
              <a:rPr lang="en-US" b="1" dirty="0">
                <a:solidFill>
                  <a:srgbClr val="003366"/>
                </a:solidFill>
              </a:rPr>
              <a:t> </a:t>
            </a:r>
            <a:r>
              <a:rPr lang="en-US" dirty="0"/>
              <a:t>PFA is a supportive approach used in all interactions to address immediate physical and emotional needs, helping people return to stability as quickly as possible.</a:t>
            </a:r>
          </a:p>
          <a:p>
            <a:pPr marL="0" indent="0">
              <a:buNone/>
            </a:pPr>
            <a:endParaRPr lang="en-US" dirty="0"/>
          </a:p>
          <a:p>
            <a:pPr marL="0" indent="0">
              <a:buNone/>
            </a:pPr>
            <a:endParaRPr lang="en-US" dirty="0"/>
          </a:p>
        </p:txBody>
      </p:sp>
      <p:sp>
        <p:nvSpPr>
          <p:cNvPr id="14" name="Title 1">
            <a:extLst>
              <a:ext uri="{FF2B5EF4-FFF2-40B4-BE49-F238E27FC236}">
                <a16:creationId xmlns:a16="http://schemas.microsoft.com/office/drawing/2014/main" id="{7E197872-EB24-D3D4-D609-3AD0A269A18D}"/>
              </a:ext>
            </a:extLst>
          </p:cNvPr>
          <p:cNvSpPr>
            <a:spLocks noGrp="1"/>
          </p:cNvSpPr>
          <p:nvPr>
            <p:ph type="title"/>
          </p:nvPr>
        </p:nvSpPr>
        <p:spPr>
          <a:xfrm>
            <a:off x="1097280" y="286603"/>
            <a:ext cx="10058400" cy="1450757"/>
          </a:xfrm>
        </p:spPr>
        <p:txBody>
          <a:bodyPr/>
          <a:lstStyle/>
          <a:p>
            <a:r>
              <a:rPr lang="en-US" dirty="0"/>
              <a:t>PFA: A Universal Intervention </a:t>
            </a:r>
          </a:p>
        </p:txBody>
      </p:sp>
      <p:sp>
        <p:nvSpPr>
          <p:cNvPr id="16" name="Content Placeholder 2">
            <a:extLst>
              <a:ext uri="{FF2B5EF4-FFF2-40B4-BE49-F238E27FC236}">
                <a16:creationId xmlns:a16="http://schemas.microsoft.com/office/drawing/2014/main" id="{1017322F-CEF6-4F2F-F208-E246B88CCDD7}"/>
              </a:ext>
            </a:extLst>
          </p:cNvPr>
          <p:cNvSpPr txBox="1">
            <a:spLocks/>
          </p:cNvSpPr>
          <p:nvPr/>
        </p:nvSpPr>
        <p:spPr>
          <a:xfrm>
            <a:off x="1066800" y="3429000"/>
            <a:ext cx="10058400" cy="197323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516765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1685" y="634946"/>
            <a:ext cx="5127171" cy="1450757"/>
          </a:xfrm>
        </p:spPr>
        <p:txBody>
          <a:bodyPr>
            <a:normAutofit/>
          </a:bodyPr>
          <a:lstStyle/>
          <a:p>
            <a:r>
              <a:rPr lang="en-US" dirty="0"/>
              <a:t>Psychological First Aid </a:t>
            </a:r>
            <a:r>
              <a:rPr lang="en-US" b="1" i="1" u="sng" dirty="0"/>
              <a:t>Is Not</a:t>
            </a:r>
            <a:endParaRPr lang="en-US" b="1" u="sng" dirty="0"/>
          </a:p>
        </p:txBody>
      </p:sp>
      <p:pic>
        <p:nvPicPr>
          <p:cNvPr id="6" name="Picture 5">
            <a:extLst>
              <a:ext uri="{FF2B5EF4-FFF2-40B4-BE49-F238E27FC236}">
                <a16:creationId xmlns:a16="http://schemas.microsoft.com/office/drawing/2014/main" id="{4E00EB30-8693-C498-9761-AF9F664E6DF3}"/>
              </a:ext>
            </a:extLst>
          </p:cNvPr>
          <p:cNvPicPr>
            <a:picLocks noChangeAspect="1"/>
          </p:cNvPicPr>
          <p:nvPr/>
        </p:nvPicPr>
        <p:blipFill>
          <a:blip r:embed="rId2"/>
          <a:stretch>
            <a:fillRect/>
          </a:stretch>
        </p:blipFill>
        <p:spPr>
          <a:xfrm>
            <a:off x="321554" y="1601235"/>
            <a:ext cx="5711766" cy="3655529"/>
          </a:xfrm>
          <a:prstGeom prst="rect">
            <a:avLst/>
          </a:prstGeom>
        </p:spPr>
      </p:pic>
      <p:cxnSp>
        <p:nvCxnSpPr>
          <p:cNvPr id="23" name="Straight Connector 2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411684" y="2198914"/>
            <a:ext cx="5127172" cy="3670180"/>
          </a:xfrm>
        </p:spPr>
        <p:txBody>
          <a:bodyPr>
            <a:normAutofit/>
          </a:bodyPr>
          <a:lstStyle/>
          <a:p>
            <a:pPr marL="169863" indent="-169863">
              <a:spcBef>
                <a:spcPts val="600"/>
              </a:spcBef>
              <a:buFont typeface="Arial" panose="020B0604020202020204" pitchFamily="34" charset="0"/>
              <a:buChar char="•"/>
            </a:pPr>
            <a:endParaRPr lang="en-US" dirty="0">
              <a:cs typeface="Arial" panose="020B0604020202020204" pitchFamily="34" charset="0"/>
            </a:endParaRPr>
          </a:p>
          <a:p>
            <a:pPr marL="169863" indent="-169863">
              <a:spcBef>
                <a:spcPts val="600"/>
              </a:spcBef>
              <a:buFont typeface="Arial" panose="020B0604020202020204" pitchFamily="34" charset="0"/>
              <a:buChar char="•"/>
            </a:pPr>
            <a:r>
              <a:rPr lang="en-US" dirty="0">
                <a:cs typeface="Arial" panose="020B0604020202020204" pitchFamily="34" charset="0"/>
              </a:rPr>
              <a:t>PFA is NOT debriefing, counseling, or treatment</a:t>
            </a:r>
          </a:p>
          <a:p>
            <a:pPr marL="169863" indent="-169863">
              <a:spcBef>
                <a:spcPts val="600"/>
              </a:spcBef>
              <a:buFont typeface="Arial" panose="020B0604020202020204" pitchFamily="34" charset="0"/>
              <a:buChar char="•"/>
            </a:pPr>
            <a:r>
              <a:rPr lang="en-US" dirty="0"/>
              <a:t>It is </a:t>
            </a:r>
            <a:r>
              <a:rPr lang="en-US" dirty="0">
                <a:effectLst/>
                <a:latin typeface="Arial" panose="020B0604020202020204" pitchFamily="34" charset="0"/>
                <a:ea typeface="Calibri" panose="020F0502020204030204" pitchFamily="34" charset="0"/>
              </a:rPr>
              <a:t>NOT professional help, nor replacement for professional help</a:t>
            </a:r>
            <a:endParaRPr lang="en-US" dirty="0"/>
          </a:p>
          <a:p>
            <a:pPr marL="0" indent="0">
              <a:spcBef>
                <a:spcPts val="600"/>
              </a:spcBef>
              <a:buNone/>
            </a:pPr>
            <a:endParaRPr lang="en-US" dirty="0"/>
          </a:p>
          <a:p>
            <a:pPr marL="0" indent="0">
              <a:spcBef>
                <a:spcPts val="600"/>
              </a:spcBef>
              <a:buNone/>
            </a:pPr>
            <a:r>
              <a:rPr lang="en-US" dirty="0"/>
              <a:t>It is essential to recognize the limits of PFA and understand when to refer someone for professional mental healthcare!</a:t>
            </a:r>
          </a:p>
          <a:p>
            <a:pPr>
              <a:buFont typeface="Arial" panose="020B0604020202020204" pitchFamily="34" charset="0"/>
              <a:buChar char="•"/>
            </a:pPr>
            <a:endParaRPr lang="en-US" dirty="0"/>
          </a:p>
        </p:txBody>
      </p:sp>
      <p:sp>
        <p:nvSpPr>
          <p:cNvPr id="25" name="Rectangle 2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56664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2EC74-E187-DECD-4519-3AD6ABBF94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7A649E-5539-F943-BB22-8ED779006B43}"/>
              </a:ext>
            </a:extLst>
          </p:cNvPr>
          <p:cNvSpPr>
            <a:spLocks noGrp="1"/>
          </p:cNvSpPr>
          <p:nvPr>
            <p:ph type="title"/>
          </p:nvPr>
        </p:nvSpPr>
        <p:spPr>
          <a:xfrm>
            <a:off x="1097280" y="286604"/>
            <a:ext cx="10058400" cy="1116170"/>
          </a:xfrm>
        </p:spPr>
        <p:txBody>
          <a:bodyPr/>
          <a:lstStyle/>
          <a:p>
            <a:r>
              <a:rPr lang="en-US" dirty="0"/>
              <a:t>Remember to Know Your Limits</a:t>
            </a:r>
          </a:p>
        </p:txBody>
      </p:sp>
      <p:sp>
        <p:nvSpPr>
          <p:cNvPr id="3" name="Content Placeholder 2">
            <a:extLst>
              <a:ext uri="{FF2B5EF4-FFF2-40B4-BE49-F238E27FC236}">
                <a16:creationId xmlns:a16="http://schemas.microsoft.com/office/drawing/2014/main" id="{57774D45-15BF-AC74-8FBF-824B028462C9}"/>
              </a:ext>
            </a:extLst>
          </p:cNvPr>
          <p:cNvSpPr>
            <a:spLocks noGrp="1"/>
          </p:cNvSpPr>
          <p:nvPr>
            <p:ph sz="half" idx="1"/>
          </p:nvPr>
        </p:nvSpPr>
        <p:spPr>
          <a:xfrm>
            <a:off x="1097279" y="1845734"/>
            <a:ext cx="10058400" cy="4023360"/>
          </a:xfrm>
        </p:spPr>
        <p:txBody>
          <a:bodyPr>
            <a:normAutofit/>
          </a:bodyPr>
          <a:lstStyle/>
          <a:p>
            <a:pPr marL="171450" indent="-171450">
              <a:buFont typeface="Arial" panose="020B0604020202020204" pitchFamily="34" charset="0"/>
              <a:buChar char="•"/>
            </a:pPr>
            <a:r>
              <a:rPr lang="en-US" sz="2800" dirty="0"/>
              <a:t>Recognize what you can and can not do in terms of comfort and competence (ability)</a:t>
            </a:r>
          </a:p>
          <a:p>
            <a:pPr marL="171450" indent="-171450">
              <a:buFont typeface="Arial" panose="020B0604020202020204" pitchFamily="34" charset="0"/>
              <a:buChar char="•"/>
            </a:pPr>
            <a:r>
              <a:rPr lang="en-US" sz="2800" dirty="0"/>
              <a:t>Be aware of mental health resources for those in greater need</a:t>
            </a:r>
          </a:p>
          <a:p>
            <a:pPr marL="171450" indent="-171450">
              <a:buFont typeface="Arial" panose="020B0604020202020204" pitchFamily="34" charset="0"/>
              <a:buChar char="•"/>
            </a:pPr>
            <a:r>
              <a:rPr lang="en-US" sz="2800" dirty="0"/>
              <a:t>Do not feel bad that you can not address every need you encounter</a:t>
            </a:r>
          </a:p>
          <a:p>
            <a:pPr marL="171450" indent="-171450">
              <a:buFont typeface="Arial" panose="020B0604020202020204" pitchFamily="34" charset="0"/>
              <a:buChar char="•"/>
            </a:pPr>
            <a:r>
              <a:rPr lang="en-US" sz="2800" dirty="0"/>
              <a:t>Respect the wishes of those who do not want your help</a:t>
            </a:r>
          </a:p>
        </p:txBody>
      </p:sp>
    </p:spTree>
    <p:extLst>
      <p:ext uri="{BB962C8B-B14F-4D97-AF65-F5344CB8AC3E}">
        <p14:creationId xmlns:p14="http://schemas.microsoft.com/office/powerpoint/2010/main" val="421683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99EAC-8B8A-43C0-00C5-E86109F2D89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1437BE7-D223-E064-4B53-4672D028533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43464" y="3883293"/>
            <a:ext cx="3305072" cy="2310630"/>
          </a:xfrm>
          <a:prstGeom prst="rect">
            <a:avLst/>
          </a:prstGeom>
        </p:spPr>
      </p:pic>
      <p:sp>
        <p:nvSpPr>
          <p:cNvPr id="2" name="Title 1">
            <a:extLst>
              <a:ext uri="{FF2B5EF4-FFF2-40B4-BE49-F238E27FC236}">
                <a16:creationId xmlns:a16="http://schemas.microsoft.com/office/drawing/2014/main" id="{3D76D121-E2BE-F64B-2388-7DCD2849E461}"/>
              </a:ext>
            </a:extLst>
          </p:cNvPr>
          <p:cNvSpPr>
            <a:spLocks noGrp="1"/>
          </p:cNvSpPr>
          <p:nvPr>
            <p:ph type="title"/>
          </p:nvPr>
        </p:nvSpPr>
        <p:spPr>
          <a:xfrm>
            <a:off x="858615" y="556767"/>
            <a:ext cx="10945457" cy="804442"/>
          </a:xfrm>
        </p:spPr>
        <p:txBody>
          <a:bodyPr>
            <a:normAutofit/>
          </a:bodyPr>
          <a:lstStyle/>
          <a:p>
            <a:r>
              <a:rPr lang="en-US" dirty="0"/>
              <a:t>Why Is PFA Important?  </a:t>
            </a:r>
            <a:r>
              <a:rPr lang="en-US" u="sng" dirty="0"/>
              <a:t>Helping Others</a:t>
            </a:r>
          </a:p>
        </p:txBody>
      </p:sp>
      <p:sp>
        <p:nvSpPr>
          <p:cNvPr id="3" name="Content Placeholder 2">
            <a:extLst>
              <a:ext uri="{FF2B5EF4-FFF2-40B4-BE49-F238E27FC236}">
                <a16:creationId xmlns:a16="http://schemas.microsoft.com/office/drawing/2014/main" id="{E702F169-093D-E07C-0042-89DE0B28CC4D}"/>
              </a:ext>
            </a:extLst>
          </p:cNvPr>
          <p:cNvSpPr>
            <a:spLocks noGrp="1"/>
          </p:cNvSpPr>
          <p:nvPr>
            <p:ph sz="half" idx="1"/>
          </p:nvPr>
        </p:nvSpPr>
        <p:spPr>
          <a:xfrm>
            <a:off x="1055299" y="1828799"/>
            <a:ext cx="9937629" cy="3801303"/>
          </a:xfrm>
        </p:spPr>
        <p:txBody>
          <a:bodyPr/>
          <a:lstStyle/>
          <a:p>
            <a:pPr marL="0" marR="0">
              <a:lnSpc>
                <a:spcPct val="107000"/>
              </a:lnSpc>
              <a:spcAft>
                <a:spcPts val="8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People recover better after a disaster or personal emergency if they: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Feel safe and connect with others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Have social, physical, and emotional support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Feel like they can help themselves and their communities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632100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86B20-B81A-ACD0-7A14-16021A0FD1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ECFAE5-8E6E-6DD7-95A4-47AD042C42DF}"/>
              </a:ext>
            </a:extLst>
          </p:cNvPr>
          <p:cNvSpPr>
            <a:spLocks noGrp="1"/>
          </p:cNvSpPr>
          <p:nvPr>
            <p:ph type="title"/>
          </p:nvPr>
        </p:nvSpPr>
        <p:spPr>
          <a:xfrm>
            <a:off x="858615" y="556767"/>
            <a:ext cx="10945457" cy="804442"/>
          </a:xfrm>
        </p:spPr>
        <p:txBody>
          <a:bodyPr>
            <a:normAutofit/>
          </a:bodyPr>
          <a:lstStyle/>
          <a:p>
            <a:r>
              <a:rPr lang="en-US" dirty="0"/>
              <a:t>Why Is PFA Important?  </a:t>
            </a:r>
            <a:r>
              <a:rPr lang="en-US" u="sng" dirty="0"/>
              <a:t>Your Role</a:t>
            </a:r>
          </a:p>
        </p:txBody>
      </p:sp>
      <p:sp>
        <p:nvSpPr>
          <p:cNvPr id="3" name="Content Placeholder 2">
            <a:extLst>
              <a:ext uri="{FF2B5EF4-FFF2-40B4-BE49-F238E27FC236}">
                <a16:creationId xmlns:a16="http://schemas.microsoft.com/office/drawing/2014/main" id="{BD8B644E-18EE-70A9-E4C8-CFBF90330DEA}"/>
              </a:ext>
            </a:extLst>
          </p:cNvPr>
          <p:cNvSpPr>
            <a:spLocks noGrp="1"/>
          </p:cNvSpPr>
          <p:nvPr>
            <p:ph sz="half" idx="1"/>
          </p:nvPr>
        </p:nvSpPr>
        <p:spPr>
          <a:xfrm>
            <a:off x="1055299" y="1828799"/>
            <a:ext cx="9937629" cy="3801303"/>
          </a:xfrm>
        </p:spPr>
        <p:txBody>
          <a:bodyPr>
            <a:normAutofit fontScale="92500" lnSpcReduction="10000"/>
          </a:bodyPr>
          <a:lstStyle/>
          <a:p>
            <a:pPr marL="342900" indent="-342900">
              <a:lnSpc>
                <a:spcPct val="107000"/>
              </a:lnSpc>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What you </a:t>
            </a:r>
            <a:r>
              <a:rPr lang="en-US" sz="2400" dirty="0">
                <a:cs typeface="Arial" panose="020B0604020202020204" pitchFamily="34" charset="0"/>
              </a:rPr>
              <a:t>say may not always have a positive impact, despite good intentions.</a:t>
            </a:r>
          </a:p>
          <a:p>
            <a:pPr marL="342900" indent="-342900">
              <a:lnSpc>
                <a:spcPct val="107000"/>
              </a:lnSpc>
              <a:buFont typeface="Symbol" panose="05050102010706020507" pitchFamily="18" charset="2"/>
              <a:buChar char=""/>
            </a:pPr>
            <a:r>
              <a:rPr lang="en-US" sz="2400" dirty="0">
                <a:cs typeface="Arial" panose="020B0604020202020204" pitchFamily="34" charset="0"/>
              </a:rPr>
              <a:t>Training and remembering key principles can improve the likelihood of positive impact.</a:t>
            </a:r>
          </a:p>
          <a:p>
            <a:pPr marL="342900" indent="-342900">
              <a:lnSpc>
                <a:spcPct val="107000"/>
              </a:lnSpc>
              <a:buFont typeface="Symbol" panose="05050102010706020507" pitchFamily="18" charset="2"/>
              <a:buChar char=""/>
            </a:pPr>
            <a:r>
              <a:rPr lang="en-US" sz="2400" dirty="0">
                <a:cs typeface="Arial" panose="020B0604020202020204" pitchFamily="34" charset="0"/>
              </a:rPr>
              <a:t>During times of stress, tensions are high, and impacts are more impressionable (lasting).</a:t>
            </a:r>
          </a:p>
          <a:p>
            <a:pPr marL="342900" indent="-342900">
              <a:lnSpc>
                <a:spcPct val="107000"/>
              </a:lnSpc>
              <a:buFont typeface="Symbol" panose="05050102010706020507" pitchFamily="18" charset="2"/>
              <a:buChar char=""/>
            </a:pPr>
            <a:r>
              <a:rPr lang="en-US" sz="2400" dirty="0">
                <a:cs typeface="Arial" panose="020B0604020202020204" pitchFamily="34" charset="0"/>
              </a:rPr>
              <a:t>What you say and do can directly affect an individual, the degree of trauma they experience, and their healing process.</a:t>
            </a:r>
          </a:p>
          <a:p>
            <a:pPr marL="342900" indent="-342900">
              <a:lnSpc>
                <a:spcPct val="107000"/>
              </a:lnSpc>
              <a:buFont typeface="Symbol" panose="05050102010706020507" pitchFamily="18" charset="2"/>
              <a:buChar char=""/>
            </a:pPr>
            <a:r>
              <a:rPr lang="en-US" sz="2400" dirty="0">
                <a:cs typeface="Arial" panose="020B0604020202020204" pitchFamily="34" charset="0"/>
              </a:rPr>
              <a:t>It is important to try and prevent further psychological harm in times of need.</a:t>
            </a:r>
          </a:p>
          <a:p>
            <a:pPr marL="0" indent="0">
              <a:buNone/>
            </a:pPr>
            <a:endParaRPr lang="en-US" dirty="0"/>
          </a:p>
        </p:txBody>
      </p:sp>
    </p:spTree>
    <p:extLst>
      <p:ext uri="{BB962C8B-B14F-4D97-AF65-F5344CB8AC3E}">
        <p14:creationId xmlns:p14="http://schemas.microsoft.com/office/powerpoint/2010/main" val="1040466137"/>
      </p:ext>
    </p:extLst>
  </p:cSld>
  <p:clrMapOvr>
    <a:masterClrMapping/>
  </p:clrMapOvr>
</p:sld>
</file>

<file path=ppt/theme/theme1.xml><?xml version="1.0" encoding="utf-8"?>
<a:theme xmlns:a="http://schemas.openxmlformats.org/drawingml/2006/main" name="Retrospect">
  <a:themeElements>
    <a:clrScheme name="Custom 13">
      <a:dk1>
        <a:sysClr val="windowText" lastClr="000000"/>
      </a:dk1>
      <a:lt1>
        <a:sysClr val="window" lastClr="FFFFFF"/>
      </a:lt1>
      <a:dk2>
        <a:srgbClr val="17406D"/>
      </a:dk2>
      <a:lt2>
        <a:srgbClr val="DBEFF9"/>
      </a:lt2>
      <a:accent1>
        <a:srgbClr val="003366"/>
      </a:accent1>
      <a:accent2>
        <a:srgbClr val="336699"/>
      </a:accent2>
      <a:accent3>
        <a:srgbClr val="0BD0D9"/>
      </a:accent3>
      <a:accent4>
        <a:srgbClr val="10CF9B"/>
      </a:accent4>
      <a:accent5>
        <a:srgbClr val="003366"/>
      </a:accent5>
      <a:accent6>
        <a:srgbClr val="006699"/>
      </a:accent6>
      <a:hlink>
        <a:srgbClr val="336699"/>
      </a:hlink>
      <a:folHlink>
        <a:srgbClr val="3366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82ffeef-3ae8-42ec-901f-d82e45426b80">
      <Terms xmlns="http://schemas.microsoft.com/office/infopath/2007/PartnerControls"/>
    </lcf76f155ced4ddcb4097134ff3c332f>
    <TaxCatchAll xmlns="fdf4186a-2871-4f61-a8c7-4b2d4e859b6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D3D6D0EA7BAD4CABF1F222F5BADFA4" ma:contentTypeVersion="13" ma:contentTypeDescription="Create a new document." ma:contentTypeScope="" ma:versionID="258961921a3dc206b0665f53ae9e7605">
  <xsd:schema xmlns:xsd="http://www.w3.org/2001/XMLSchema" xmlns:xs="http://www.w3.org/2001/XMLSchema" xmlns:p="http://schemas.microsoft.com/office/2006/metadata/properties" xmlns:ns2="182ffeef-3ae8-42ec-901f-d82e45426b80" xmlns:ns3="fdf4186a-2871-4f61-a8c7-4b2d4e859b64" targetNamespace="http://schemas.microsoft.com/office/2006/metadata/properties" ma:root="true" ma:fieldsID="efeda702341621bbd17997b7904e051e" ns2:_="" ns3:_="">
    <xsd:import namespace="182ffeef-3ae8-42ec-901f-d82e45426b80"/>
    <xsd:import namespace="fdf4186a-2871-4f61-a8c7-4b2d4e859b6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2ffeef-3ae8-42ec-901f-d82e45426b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d3e7492-0127-480d-8108-0cad1fba82c5"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f4186a-2871-4f61-a8c7-4b2d4e859b64"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04c725c-9eb7-4a6d-bd56-efaede9929ef}" ma:internalName="TaxCatchAll" ma:showField="CatchAllData" ma:web="fdf4186a-2871-4f61-a8c7-4b2d4e859b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F2AA82-72C6-4FA8-B764-D5CF65C19BAD}">
  <ds:schemaRefs>
    <ds:schemaRef ds:uri="http://schemas.microsoft.com/sharepoint/v3/contenttype/forms"/>
  </ds:schemaRefs>
</ds:datastoreItem>
</file>

<file path=customXml/itemProps2.xml><?xml version="1.0" encoding="utf-8"?>
<ds:datastoreItem xmlns:ds="http://schemas.openxmlformats.org/officeDocument/2006/customXml" ds:itemID="{32544AF5-F1A4-488A-B4C8-FA3315368E4F}">
  <ds:schemaRefs>
    <ds:schemaRef ds:uri="http://purl.org/dc/terms/"/>
    <ds:schemaRef ds:uri="http://purl.org/dc/elements/1.1/"/>
    <ds:schemaRef ds:uri="http://schemas.microsoft.com/office/infopath/2007/PartnerControls"/>
    <ds:schemaRef ds:uri="http://purl.org/dc/dcmitype/"/>
    <ds:schemaRef ds:uri="http://schemas.microsoft.com/office/2006/documentManagement/types"/>
    <ds:schemaRef ds:uri="http://www.w3.org/XML/1998/namespace"/>
    <ds:schemaRef ds:uri="182ffeef-3ae8-42ec-901f-d82e45426b80"/>
    <ds:schemaRef ds:uri="http://schemas.openxmlformats.org/package/2006/metadata/core-properties"/>
    <ds:schemaRef ds:uri="fdf4186a-2871-4f61-a8c7-4b2d4e859b64"/>
    <ds:schemaRef ds:uri="http://schemas.microsoft.com/office/2006/metadata/properties"/>
  </ds:schemaRefs>
</ds:datastoreItem>
</file>

<file path=customXml/itemProps3.xml><?xml version="1.0" encoding="utf-8"?>
<ds:datastoreItem xmlns:ds="http://schemas.openxmlformats.org/officeDocument/2006/customXml" ds:itemID="{5163762F-87C2-4FE6-AF98-8E08C5FD00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2ffeef-3ae8-42ec-901f-d82e45426b80"/>
    <ds:schemaRef ds:uri="fdf4186a-2871-4f61-a8c7-4b2d4e859b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5316</TotalTime>
  <Words>2916</Words>
  <Application>Microsoft Office PowerPoint</Application>
  <PresentationFormat>Widescreen</PresentationFormat>
  <Paragraphs>320</Paragraphs>
  <Slides>47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Aptos</vt:lpstr>
      <vt:lpstr>Arial</vt:lpstr>
      <vt:lpstr>Calibri</vt:lpstr>
      <vt:lpstr>Symbol</vt:lpstr>
      <vt:lpstr>Retrospect</vt:lpstr>
      <vt:lpstr>Psychological First Aid (PFA)</vt:lpstr>
      <vt:lpstr>PowerPoint Presentation</vt:lpstr>
      <vt:lpstr>A GO Health MRC Training Associated with the OHEP-560 PFA Online Training on the NYS Learning Management System</vt:lpstr>
      <vt:lpstr>What Is Psychological First Aid (PFA)?</vt:lpstr>
      <vt:lpstr>PFA: A Universal Intervention </vt:lpstr>
      <vt:lpstr>Psychological First Aid Is Not</vt:lpstr>
      <vt:lpstr>Remember to Know Your Limits</vt:lpstr>
      <vt:lpstr>Why Is PFA Important?  Helping Others</vt:lpstr>
      <vt:lpstr>Why Is PFA Important?  Your Role</vt:lpstr>
      <vt:lpstr>PFA in Disasters </vt:lpstr>
      <vt:lpstr>Reactions to Disaster</vt:lpstr>
      <vt:lpstr>PowerPoint Presentation</vt:lpstr>
      <vt:lpstr>PowerPoint Presentation</vt:lpstr>
      <vt:lpstr>Summary of Typical Reactions</vt:lpstr>
      <vt:lpstr>PFA Toolkit</vt:lpstr>
      <vt:lpstr>Elements of Psychological First Aid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Cautions When Using PFA with Disaster Survivors</vt:lpstr>
      <vt:lpstr>Psychological First Aid “Do’s and Don’ts” </vt:lpstr>
      <vt:lpstr>PFA Example Video </vt:lpstr>
      <vt:lpstr>Final Review: Elements of Psychological First Aid</vt:lpstr>
      <vt:lpstr>Knowledge Check </vt:lpstr>
      <vt:lpstr>Knowledge Check</vt:lpstr>
      <vt:lpstr>Knowledge Check: </vt:lpstr>
      <vt:lpstr>PowerPoint Presentation</vt:lpstr>
      <vt:lpstr>How to complete the NYS PFA training online and get your certificate: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Psychological First Aid</dc:title>
  <dc:creator>William Mayer</dc:creator>
  <cp:lastModifiedBy>Young, Cora</cp:lastModifiedBy>
  <cp:revision>203</cp:revision>
  <dcterms:created xsi:type="dcterms:W3CDTF">2022-06-20T19:18:56Z</dcterms:created>
  <dcterms:modified xsi:type="dcterms:W3CDTF">2025-11-12T19:33:25Z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0x010100A2D3D6D0EA7BAD4CABF1F222F5BADFA4</vt:lpwstr>
  </property>
  <property fmtid="{D5CDD505-2E9C-101B-9397-08002B2CF9AE}" pid="3" name="MediaServiceImageTags">
    <vt:lpwstr/>
  </property>
  <property fmtid="{D5CDD505-2E9C-101B-9397-08002B2CF9AE}" pid="4" name="MSIP_Label_defa4170-0d19-0005-0004-bc88714345d2_Enabled">
    <vt:lpwstr>true</vt:lpwstr>
  </property>
  <property fmtid="{D5CDD505-2E9C-101B-9397-08002B2CF9AE}" pid="5" name="MSIP_Label_defa4170-0d19-0005-0004-bc88714345d2_SetDate">
    <vt:lpwstr>2025-11-03T16:19:00Z</vt:lpwstr>
  </property>
  <property fmtid="{D5CDD505-2E9C-101B-9397-08002B2CF9AE}" pid="6" name="MSIP_Label_defa4170-0d19-0005-0004-bc88714345d2_Method">
    <vt:lpwstr>Standard</vt:lpwstr>
  </property>
  <property fmtid="{D5CDD505-2E9C-101B-9397-08002B2CF9AE}" pid="7" name="MSIP_Label_defa4170-0d19-0005-0004-bc88714345d2_Name">
    <vt:lpwstr>defa4170-0d19-0005-0004-bc88714345d2</vt:lpwstr>
  </property>
  <property fmtid="{D5CDD505-2E9C-101B-9397-08002B2CF9AE}" pid="8" name="MSIP_Label_defa4170-0d19-0005-0004-bc88714345d2_SiteId">
    <vt:lpwstr>0193d60a-e618-4e38-b1cf-03b3dfb6a7a9</vt:lpwstr>
  </property>
  <property fmtid="{D5CDD505-2E9C-101B-9397-08002B2CF9AE}" pid="9" name="MSIP_Label_defa4170-0d19-0005-0004-bc88714345d2_ActionId">
    <vt:lpwstr>a18f235c-d8b6-444c-b7bd-910679c56954</vt:lpwstr>
  </property>
  <property fmtid="{D5CDD505-2E9C-101B-9397-08002B2CF9AE}" pid="10" name="MSIP_Label_defa4170-0d19-0005-0004-bc88714345d2_ContentBits">
    <vt:lpwstr>0</vt:lpwstr>
  </property>
  <property fmtid="{D5CDD505-2E9C-101B-9397-08002B2CF9AE}" pid="11" name="MSIP_Label_defa4170-0d19-0005-0004-bc88714345d2_Tag">
    <vt:lpwstr>10, 3, 0, 2</vt:lpwstr>
  </property>
</Properties>
</file>