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303" r:id="rId5"/>
    <p:sldId id="346" r:id="rId6"/>
    <p:sldId id="340" r:id="rId7"/>
    <p:sldId id="343" r:id="rId8"/>
    <p:sldId id="342" r:id="rId9"/>
    <p:sldId id="339" r:id="rId10"/>
    <p:sldId id="376" r:id="rId11"/>
    <p:sldId id="344" r:id="rId12"/>
    <p:sldId id="345" r:id="rId13"/>
    <p:sldId id="357" r:id="rId14"/>
    <p:sldId id="348" r:id="rId15"/>
    <p:sldId id="349" r:id="rId16"/>
    <p:sldId id="350" r:id="rId17"/>
    <p:sldId id="356" r:id="rId18"/>
    <p:sldId id="351" r:id="rId19"/>
    <p:sldId id="353" r:id="rId20"/>
    <p:sldId id="354" r:id="rId21"/>
    <p:sldId id="355" r:id="rId22"/>
    <p:sldId id="341" r:id="rId23"/>
    <p:sldId id="322" r:id="rId24"/>
    <p:sldId id="359" r:id="rId25"/>
    <p:sldId id="377" r:id="rId26"/>
    <p:sldId id="378" r:id="rId27"/>
    <p:sldId id="379" r:id="rId28"/>
    <p:sldId id="380" r:id="rId29"/>
    <p:sldId id="381" r:id="rId30"/>
    <p:sldId id="382" r:id="rId31"/>
    <p:sldId id="383" r:id="rId32"/>
    <p:sldId id="384" r:id="rId33"/>
    <p:sldId id="385" r:id="rId34"/>
    <p:sldId id="320" r:id="rId35"/>
    <p:sldId id="27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rich-Kresse, Nola" initials="GN" lastIdx="9" clrIdx="0">
    <p:extLst>
      <p:ext uri="{19B8F6BF-5375-455C-9EA6-DF929625EA0E}">
        <p15:presenceInfo xmlns:p15="http://schemas.microsoft.com/office/powerpoint/2012/main" userId="S-1-5-21-935473525-2536210359-3953971243-3644" providerId="AD"/>
      </p:ext>
    </p:extLst>
  </p:cmAuthor>
  <p:cmAuthor id="2" name="Kaitlin Pettine" initials="KP" lastIdx="1" clrIdx="1">
    <p:extLst>
      <p:ext uri="{19B8F6BF-5375-455C-9EA6-DF929625EA0E}">
        <p15:presenceInfo xmlns:p15="http://schemas.microsoft.com/office/powerpoint/2012/main" userId="S-1-5-21-1465793606-805634962-473433858-74637" providerId="AD"/>
      </p:ext>
    </p:extLst>
  </p:cmAuthor>
  <p:cmAuthor id="3" name="Sherri Bensley" initials="SB" lastIdx="8" clrIdx="2">
    <p:extLst>
      <p:ext uri="{19B8F6BF-5375-455C-9EA6-DF929625EA0E}">
        <p15:presenceInfo xmlns:p15="http://schemas.microsoft.com/office/powerpoint/2012/main" userId="S-1-5-21-1465793606-805634962-473433858-79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99"/>
    <a:srgbClr val="F0F2F4"/>
    <a:srgbClr val="2B799B"/>
    <a:srgbClr val="E2EEF4"/>
    <a:srgbClr val="9C64A1"/>
    <a:srgbClr val="7861A5"/>
    <a:srgbClr val="FFFFFF"/>
    <a:srgbClr val="6276A9"/>
    <a:srgbClr val="5FA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775F7-5CE5-BF7C-C92F-6A7F1E19E28A}" v="97" dt="2025-06-03T14:31:26.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Cora" userId="S::cora.young@orleanscountyny.gov::19d804fa-c640-44b4-ae12-6b561e6d0ae7" providerId="AD" clId="Web-{92033D98-AAED-9989-4AB8-8A98A0D72D5D}"/>
    <pc:docChg chg="modSld">
      <pc:chgData name="Young, Cora" userId="S::cora.young@orleanscountyny.gov::19d804fa-c640-44b4-ae12-6b561e6d0ae7" providerId="AD" clId="Web-{92033D98-AAED-9989-4AB8-8A98A0D72D5D}" dt="2025-03-18T17:53:28.569" v="0" actId="20577"/>
      <pc:docMkLst>
        <pc:docMk/>
      </pc:docMkLst>
      <pc:sldChg chg="modSp">
        <pc:chgData name="Young, Cora" userId="S::cora.young@orleanscountyny.gov::19d804fa-c640-44b4-ae12-6b561e6d0ae7" providerId="AD" clId="Web-{92033D98-AAED-9989-4AB8-8A98A0D72D5D}" dt="2025-03-18T17:53:28.569" v="0" actId="20577"/>
        <pc:sldMkLst>
          <pc:docMk/>
          <pc:sldMk cId="719480404" sldId="303"/>
        </pc:sldMkLst>
        <pc:spChg chg="mod">
          <ac:chgData name="Young, Cora" userId="S::cora.young@orleanscountyny.gov::19d804fa-c640-44b4-ae12-6b561e6d0ae7" providerId="AD" clId="Web-{92033D98-AAED-9989-4AB8-8A98A0D72D5D}" dt="2025-03-18T17:53:28.569" v="0" actId="20577"/>
          <ac:spMkLst>
            <pc:docMk/>
            <pc:sldMk cId="719480404" sldId="303"/>
            <ac:spMk id="3" creationId="{00000000-0000-0000-0000-000000000000}"/>
          </ac:spMkLst>
        </pc:spChg>
      </pc:sldChg>
    </pc:docChg>
  </pc:docChgLst>
  <pc:docChgLst>
    <pc:chgData name="Young, Cora" userId="S::cora.young@orleanscountyny.gov::19d804fa-c640-44b4-ae12-6b561e6d0ae7" providerId="AD" clId="Web-{EB7775F7-5CE5-BF7C-C92F-6A7F1E19E28A}"/>
    <pc:docChg chg="addSld delSld modSld">
      <pc:chgData name="Young, Cora" userId="S::cora.young@orleanscountyny.gov::19d804fa-c640-44b4-ae12-6b561e6d0ae7" providerId="AD" clId="Web-{EB7775F7-5CE5-BF7C-C92F-6A7F1E19E28A}" dt="2025-06-03T14:31:26.929" v="98" actId="14100"/>
      <pc:docMkLst>
        <pc:docMk/>
      </pc:docMkLst>
      <pc:sldChg chg="addSp">
        <pc:chgData name="Young, Cora" userId="S::cora.young@orleanscountyny.gov::19d804fa-c640-44b4-ae12-6b561e6d0ae7" providerId="AD" clId="Web-{EB7775F7-5CE5-BF7C-C92F-6A7F1E19E28A}" dt="2025-06-03T14:17:38.633" v="9"/>
        <pc:sldMkLst>
          <pc:docMk/>
          <pc:sldMk cId="719480404" sldId="303"/>
        </pc:sldMkLst>
        <pc:spChg chg="add">
          <ac:chgData name="Young, Cora" userId="S::cora.young@orleanscountyny.gov::19d804fa-c640-44b4-ae12-6b561e6d0ae7" providerId="AD" clId="Web-{EB7775F7-5CE5-BF7C-C92F-6A7F1E19E28A}" dt="2025-06-03T14:17:38.633" v="9"/>
          <ac:spMkLst>
            <pc:docMk/>
            <pc:sldMk cId="719480404" sldId="303"/>
            <ac:spMk id="6" creationId="{CE472D85-F939-F449-A83F-8E55726CAC38}"/>
          </ac:spMkLst>
        </pc:spChg>
      </pc:sldChg>
      <pc:sldChg chg="addSp delSp modSp add mod setBg">
        <pc:chgData name="Young, Cora" userId="S::cora.young@orleanscountyny.gov::19d804fa-c640-44b4-ae12-6b561e6d0ae7" providerId="AD" clId="Web-{EB7775F7-5CE5-BF7C-C92F-6A7F1E19E28A}" dt="2025-06-03T14:31:26.929" v="98" actId="14100"/>
        <pc:sldMkLst>
          <pc:docMk/>
          <pc:sldMk cId="1303804309" sldId="340"/>
        </pc:sldMkLst>
        <pc:spChg chg="mod">
          <ac:chgData name="Young, Cora" userId="S::cora.young@orleanscountyny.gov::19d804fa-c640-44b4-ae12-6b561e6d0ae7" providerId="AD" clId="Web-{EB7775F7-5CE5-BF7C-C92F-6A7F1E19E28A}" dt="2025-06-03T14:31:21.741" v="96"/>
          <ac:spMkLst>
            <pc:docMk/>
            <pc:sldMk cId="1303804309" sldId="340"/>
            <ac:spMk id="2" creationId="{32741E39-5D50-29E0-B555-91249DE41237}"/>
          </ac:spMkLst>
        </pc:spChg>
        <pc:spChg chg="add del">
          <ac:chgData name="Young, Cora" userId="S::cora.young@orleanscountyny.gov::19d804fa-c640-44b4-ae12-6b561e6d0ae7" providerId="AD" clId="Web-{EB7775F7-5CE5-BF7C-C92F-6A7F1E19E28A}" dt="2025-06-03T14:31:21.741" v="96"/>
          <ac:spMkLst>
            <pc:docMk/>
            <pc:sldMk cId="1303804309" sldId="340"/>
            <ac:spMk id="8" creationId="{4E4490D0-3672-446A-AC12-B4830333BDDD}"/>
          </ac:spMkLst>
        </pc:spChg>
        <pc:spChg chg="add del">
          <ac:chgData name="Young, Cora" userId="S::cora.young@orleanscountyny.gov::19d804fa-c640-44b4-ae12-6b561e6d0ae7" providerId="AD" clId="Web-{EB7775F7-5CE5-BF7C-C92F-6A7F1E19E28A}" dt="2025-06-03T14:31:21.741" v="96"/>
          <ac:spMkLst>
            <pc:docMk/>
            <pc:sldMk cId="1303804309" sldId="340"/>
            <ac:spMk id="10" creationId="{39CB82C2-DF65-4EC1-8280-F201D50F570B}"/>
          </ac:spMkLst>
        </pc:spChg>
        <pc:spChg chg="add del">
          <ac:chgData name="Young, Cora" userId="S::cora.young@orleanscountyny.gov::19d804fa-c640-44b4-ae12-6b561e6d0ae7" providerId="AD" clId="Web-{EB7775F7-5CE5-BF7C-C92F-6A7F1E19E28A}" dt="2025-06-03T14:31:21.741" v="96"/>
          <ac:spMkLst>
            <pc:docMk/>
            <pc:sldMk cId="1303804309" sldId="340"/>
            <ac:spMk id="14" creationId="{FA4CD5CB-D209-4D70-8CA4-629731C59219}"/>
          </ac:spMkLst>
        </pc:spChg>
        <pc:spChg chg="add del">
          <ac:chgData name="Young, Cora" userId="S::cora.young@orleanscountyny.gov::19d804fa-c640-44b4-ae12-6b561e6d0ae7" providerId="AD" clId="Web-{EB7775F7-5CE5-BF7C-C92F-6A7F1E19E28A}" dt="2025-06-03T14:31:21.741" v="96"/>
          <ac:spMkLst>
            <pc:docMk/>
            <pc:sldMk cId="1303804309" sldId="340"/>
            <ac:spMk id="18" creationId="{B4C27B90-DF2B-4D00-BA07-18ED774CD2F1}"/>
          </ac:spMkLst>
        </pc:spChg>
        <pc:spChg chg="add del">
          <ac:chgData name="Young, Cora" userId="S::cora.young@orleanscountyny.gov::19d804fa-c640-44b4-ae12-6b561e6d0ae7" providerId="AD" clId="Web-{EB7775F7-5CE5-BF7C-C92F-6A7F1E19E28A}" dt="2025-06-03T14:31:21.741" v="96"/>
          <ac:spMkLst>
            <pc:docMk/>
            <pc:sldMk cId="1303804309" sldId="340"/>
            <ac:spMk id="20" creationId="{593ACC25-C262-417A-8AA9-0641C772BDB6}"/>
          </ac:spMkLst>
        </pc:spChg>
        <pc:spChg chg="add">
          <ac:chgData name="Young, Cora" userId="S::cora.young@orleanscountyny.gov::19d804fa-c640-44b4-ae12-6b561e6d0ae7" providerId="AD" clId="Web-{EB7775F7-5CE5-BF7C-C92F-6A7F1E19E28A}" dt="2025-06-03T14:31:21.741" v="96"/>
          <ac:spMkLst>
            <pc:docMk/>
            <pc:sldMk cId="1303804309" sldId="340"/>
            <ac:spMk id="27" creationId="{39CB82C2-DF65-4EC1-8280-F201D50F570B}"/>
          </ac:spMkLst>
        </pc:spChg>
        <pc:spChg chg="add">
          <ac:chgData name="Young, Cora" userId="S::cora.young@orleanscountyny.gov::19d804fa-c640-44b4-ae12-6b561e6d0ae7" providerId="AD" clId="Web-{EB7775F7-5CE5-BF7C-C92F-6A7F1E19E28A}" dt="2025-06-03T14:31:21.741" v="96"/>
          <ac:spMkLst>
            <pc:docMk/>
            <pc:sldMk cId="1303804309" sldId="340"/>
            <ac:spMk id="31" creationId="{FA4CD5CB-D209-4D70-8CA4-629731C59219}"/>
          </ac:spMkLst>
        </pc:spChg>
        <pc:spChg chg="add">
          <ac:chgData name="Young, Cora" userId="S::cora.young@orleanscountyny.gov::19d804fa-c640-44b4-ae12-6b561e6d0ae7" providerId="AD" clId="Web-{EB7775F7-5CE5-BF7C-C92F-6A7F1E19E28A}" dt="2025-06-03T14:31:21.741" v="96"/>
          <ac:spMkLst>
            <pc:docMk/>
            <pc:sldMk cId="1303804309" sldId="340"/>
            <ac:spMk id="35" creationId="{B4C27B90-DF2B-4D00-BA07-18ED774CD2F1}"/>
          </ac:spMkLst>
        </pc:spChg>
        <pc:spChg chg="add">
          <ac:chgData name="Young, Cora" userId="S::cora.young@orleanscountyny.gov::19d804fa-c640-44b4-ae12-6b561e6d0ae7" providerId="AD" clId="Web-{EB7775F7-5CE5-BF7C-C92F-6A7F1E19E28A}" dt="2025-06-03T14:31:21.741" v="96"/>
          <ac:spMkLst>
            <pc:docMk/>
            <pc:sldMk cId="1303804309" sldId="340"/>
            <ac:spMk id="37" creationId="{593ACC25-C262-417A-8AA9-0641C772BDB6}"/>
          </ac:spMkLst>
        </pc:spChg>
        <pc:picChg chg="add mod modCrop">
          <ac:chgData name="Young, Cora" userId="S::cora.young@orleanscountyny.gov::19d804fa-c640-44b4-ae12-6b561e6d0ae7" providerId="AD" clId="Web-{EB7775F7-5CE5-BF7C-C92F-6A7F1E19E28A}" dt="2025-06-03T14:31:26.929" v="98" actId="14100"/>
          <ac:picMkLst>
            <pc:docMk/>
            <pc:sldMk cId="1303804309" sldId="340"/>
            <ac:picMk id="3" creationId="{C0AD5E1F-0732-9F5D-5C6D-17D02AD6A4D5}"/>
          </ac:picMkLst>
        </pc:picChg>
        <pc:picChg chg="del">
          <ac:chgData name="Young, Cora" userId="S::cora.young@orleanscountyny.gov::19d804fa-c640-44b4-ae12-6b561e6d0ae7" providerId="AD" clId="Web-{EB7775F7-5CE5-BF7C-C92F-6A7F1E19E28A}" dt="2025-06-03T14:27:55.535" v="10"/>
          <ac:picMkLst>
            <pc:docMk/>
            <pc:sldMk cId="1303804309" sldId="340"/>
            <ac:picMk id="5" creationId="{71400E8E-962F-8EE8-2972-5129C3C33654}"/>
          </ac:picMkLst>
        </pc:picChg>
        <pc:cxnChg chg="add">
          <ac:chgData name="Young, Cora" userId="S::cora.young@orleanscountyny.gov::19d804fa-c640-44b4-ae12-6b561e6d0ae7" providerId="AD" clId="Web-{EB7775F7-5CE5-BF7C-C92F-6A7F1E19E28A}" dt="2025-06-03T14:29:45.959" v="17"/>
          <ac:cxnSpMkLst>
            <pc:docMk/>
            <pc:sldMk cId="1303804309" sldId="340"/>
            <ac:cxnSpMk id="12" creationId="{7E1D4427-852B-4B37-8E76-0E9F1810BA2A}"/>
          </ac:cxnSpMkLst>
        </pc:cxnChg>
        <pc:cxnChg chg="add">
          <ac:chgData name="Young, Cora" userId="S::cora.young@orleanscountyny.gov::19d804fa-c640-44b4-ae12-6b561e6d0ae7" providerId="AD" clId="Web-{EB7775F7-5CE5-BF7C-C92F-6A7F1E19E28A}" dt="2025-06-03T14:29:45.959" v="17"/>
          <ac:cxnSpMkLst>
            <pc:docMk/>
            <pc:sldMk cId="1303804309" sldId="340"/>
            <ac:cxnSpMk id="16" creationId="{5C6A2BAE-B461-4B55-8E1F-0722ABDD1393}"/>
          </ac:cxnSpMkLst>
        </pc:cxnChg>
      </pc:sldChg>
      <pc:sldChg chg="new del">
        <pc:chgData name="Young, Cora" userId="S::cora.young@orleanscountyny.gov::19d804fa-c640-44b4-ae12-6b561e6d0ae7" providerId="AD" clId="Web-{EB7775F7-5CE5-BF7C-C92F-6A7F1E19E28A}" dt="2025-06-03T14:17:17.398" v="2"/>
        <pc:sldMkLst>
          <pc:docMk/>
          <pc:sldMk cId="3679272017" sldId="386"/>
        </pc:sldMkLst>
      </pc:sldChg>
    </pc:docChg>
  </pc:docChgLst>
  <pc:docChgLst>
    <pc:chgData name="Young, Cora" userId="S::cora.young@orleanscountyny.gov::19d804fa-c640-44b4-ae12-6b561e6d0ae7" providerId="AD" clId="Web-{81FF8CC0-90BC-0D35-86E6-7ED048D3E9D7}"/>
    <pc:docChg chg="addSld delSld modSld">
      <pc:chgData name="Young, Cora" userId="S::cora.young@orleanscountyny.gov::19d804fa-c640-44b4-ae12-6b561e6d0ae7" providerId="AD" clId="Web-{81FF8CC0-90BC-0D35-86E6-7ED048D3E9D7}" dt="2025-03-18T19:07:08.267" v="67"/>
      <pc:docMkLst>
        <pc:docMk/>
      </pc:docMkLst>
      <pc:sldChg chg="modSp add">
        <pc:chgData name="Young, Cora" userId="S::cora.young@orleanscountyny.gov::19d804fa-c640-44b4-ae12-6b561e6d0ae7" providerId="AD" clId="Web-{81FF8CC0-90BC-0D35-86E6-7ED048D3E9D7}" dt="2025-03-18T19:07:08.267" v="67"/>
        <pc:sldMkLst>
          <pc:docMk/>
          <pc:sldMk cId="4227342384" sldId="346"/>
        </pc:sldMkLst>
        <pc:spChg chg="mod">
          <ac:chgData name="Young, Cora" userId="S::cora.young@orleanscountyny.gov::19d804fa-c640-44b4-ae12-6b561e6d0ae7" providerId="AD" clId="Web-{81FF8CC0-90BC-0D35-86E6-7ED048D3E9D7}" dt="2025-03-18T19:07:05.204" v="66" actId="1076"/>
          <ac:spMkLst>
            <pc:docMk/>
            <pc:sldMk cId="4227342384" sldId="346"/>
            <ac:spMk id="3" creationId="{00000000-0000-0000-0000-000000000000}"/>
          </ac:spMkLst>
        </pc:spChg>
        <pc:picChg chg="mod ord">
          <ac:chgData name="Young, Cora" userId="S::cora.young@orleanscountyny.gov::19d804fa-c640-44b4-ae12-6b561e6d0ae7" providerId="AD" clId="Web-{81FF8CC0-90BC-0D35-86E6-7ED048D3E9D7}" dt="2025-03-18T19:07:08.267" v="67"/>
          <ac:picMkLst>
            <pc:docMk/>
            <pc:sldMk cId="4227342384" sldId="346"/>
            <ac:picMk id="4" creationId="{00000000-0000-0000-0000-000000000000}"/>
          </ac:picMkLst>
        </pc:picChg>
      </pc:sldChg>
      <pc:sldChg chg="new del">
        <pc:chgData name="Young, Cora" userId="S::cora.young@orleanscountyny.gov::19d804fa-c640-44b4-ae12-6b561e6d0ae7" providerId="AD" clId="Web-{81FF8CC0-90BC-0D35-86E6-7ED048D3E9D7}" dt="2025-03-18T19:05:39.251" v="2"/>
        <pc:sldMkLst>
          <pc:docMk/>
          <pc:sldMk cId="2530171077" sldId="386"/>
        </pc:sldMkLst>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97E0307-B85C-446A-8EF0-0407D435D787}"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42164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FE2CC-454D-4466-AC55-B86DA0A87BAE}"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270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7B1BF-4039-460D-A637-65428CBD720E}"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6309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3035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39ACE-9343-4EBE-B5CA-AEA240A1DC5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5452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60317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C95DE-FD64-4606-AE61-EC1136867CC6}"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268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B0BBD-30FE-4CF1-900A-0C45149F8AF8}"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1646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A5F7F-3E81-4C65-A4D1-CB62D5B9DB91}"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320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6/3/2025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200942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6/3/2025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35157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7911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6/3/2025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BEBA8EAE-BF5A-486C-A8C5-ECC9F3942E4B}">
                <a14:imgProps xmlns:a14="http://schemas.microsoft.com/office/drawing/2010/main">
                  <a14:imgLayer r:embed="rId15">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42093951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39GRvHW"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604" b="8212"/>
          <a:stretch/>
        </p:blipFill>
        <p:spPr>
          <a:xfrm>
            <a:off x="9825610" y="5150840"/>
            <a:ext cx="1138801" cy="1143680"/>
          </a:xfrm>
          <a:prstGeom prst="rect">
            <a:avLst/>
          </a:prstGeom>
        </p:spPr>
      </p:pic>
      <p:sp>
        <p:nvSpPr>
          <p:cNvPr id="2" name="Title 1"/>
          <p:cNvSpPr>
            <a:spLocks noGrp="1"/>
          </p:cNvSpPr>
          <p:nvPr>
            <p:ph type="ctrTitle"/>
          </p:nvPr>
        </p:nvSpPr>
        <p:spPr>
          <a:xfrm>
            <a:off x="1197906" y="3345381"/>
            <a:ext cx="9590336" cy="849702"/>
          </a:xfrm>
          <a:ln>
            <a:noFill/>
          </a:ln>
        </p:spPr>
        <p:txBody>
          <a:bodyPr>
            <a:normAutofit fontScale="90000"/>
          </a:bodyPr>
          <a:lstStyle/>
          <a:p>
            <a:pPr algn="l"/>
            <a:r>
              <a:rPr lang="en-US" sz="4800" b="1">
                <a:latin typeface="Arial" panose="020B0604020202020204" pitchFamily="34" charset="0"/>
                <a:cs typeface="Arial" panose="020B0604020202020204" pitchFamily="34" charset="0"/>
              </a:rPr>
              <a:t>ICS 100: Introduction to the Incident Command System </a:t>
            </a:r>
            <a:endParaRPr lang="en-US" sz="4800" b="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97907" y="4455087"/>
            <a:ext cx="10475358" cy="1117687"/>
          </a:xfrm>
        </p:spPr>
        <p:txBody>
          <a:bodyPr vert="horz" lIns="91440" tIns="45720" rIns="91440" bIns="45720" rtlCol="0" anchor="t">
            <a:normAutofit fontScale="92500" lnSpcReduction="10000"/>
          </a:bodyPr>
          <a:lstStyle/>
          <a:p>
            <a:r>
              <a:rPr lang="en-US">
                <a:latin typeface="Arial" panose="020B0604020202020204" pitchFamily="34" charset="0"/>
                <a:cs typeface="Arial" panose="020B0604020202020204" pitchFamily="34" charset="0"/>
              </a:rPr>
              <a:t>An Introduction to the incident command system for the GO Health VALOR Medical Reserve Corps</a:t>
            </a:r>
          </a:p>
          <a:p>
            <a:r>
              <a:rPr lang="en-US">
                <a:latin typeface="Arial"/>
                <a:cs typeface="Arial"/>
              </a:rPr>
              <a:t>2 of 2 Required MRC Trainings </a:t>
            </a:r>
          </a:p>
          <a:p>
            <a:endParaRPr lang="en-US">
              <a:latin typeface="Arial" panose="020B0604020202020204" pitchFamily="34" charset="0"/>
              <a:cs typeface="Arial" panose="020B0604020202020204" pitchFamily="34" charset="0"/>
            </a:endParaRPr>
          </a:p>
        </p:txBody>
      </p:sp>
      <p:sp>
        <p:nvSpPr>
          <p:cNvPr id="9" name="Subtitle 2"/>
          <p:cNvSpPr txBox="1">
            <a:spLocks/>
          </p:cNvSpPr>
          <p:nvPr/>
        </p:nvSpPr>
        <p:spPr>
          <a:xfrm>
            <a:off x="7532603" y="5642390"/>
            <a:ext cx="2313605" cy="74266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a:latin typeface="Arial" panose="020B0604020202020204" pitchFamily="34" charset="0"/>
                <a:cs typeface="Arial" panose="020B0604020202020204" pitchFamily="34" charset="0"/>
              </a:rPr>
              <a:t>Preview the online course here!</a:t>
            </a:r>
          </a:p>
        </p:txBody>
      </p:sp>
      <p:pic>
        <p:nvPicPr>
          <p:cNvPr id="10" name="Picture 9" descr="Graphical user interface, application&#10;&#10;AI-generated content may be incorrect.">
            <a:extLst>
              <a:ext uri="{FF2B5EF4-FFF2-40B4-BE49-F238E27FC236}">
                <a16:creationId xmlns:a16="http://schemas.microsoft.com/office/drawing/2014/main" id="{A11DB356-42E3-D0C2-1C76-D6F62FA52658}"/>
              </a:ext>
            </a:extLst>
          </p:cNvPr>
          <p:cNvPicPr>
            <a:picLocks noChangeAspect="1"/>
          </p:cNvPicPr>
          <p:nvPr/>
        </p:nvPicPr>
        <p:blipFill>
          <a:blip r:embed="rId3"/>
          <a:srcRect t="36390" b="43588"/>
          <a:stretch/>
        </p:blipFill>
        <p:spPr>
          <a:xfrm>
            <a:off x="176468" y="268105"/>
            <a:ext cx="6746846" cy="1350814"/>
          </a:xfrm>
          <a:prstGeom prst="rect">
            <a:avLst/>
          </a:prstGeom>
        </p:spPr>
      </p:pic>
      <p:pic>
        <p:nvPicPr>
          <p:cNvPr id="5" name="Picture 4">
            <a:extLst>
              <a:ext uri="{FF2B5EF4-FFF2-40B4-BE49-F238E27FC236}">
                <a16:creationId xmlns:a16="http://schemas.microsoft.com/office/drawing/2014/main" id="{9A36E007-E26D-7AAC-4CC6-28E34097478C}"/>
              </a:ext>
            </a:extLst>
          </p:cNvPr>
          <p:cNvPicPr>
            <a:picLocks noChangeAspect="1"/>
          </p:cNvPicPr>
          <p:nvPr/>
        </p:nvPicPr>
        <p:blipFill>
          <a:blip r:embed="rId4"/>
          <a:srcRect t="32763" b="32351"/>
          <a:stretch/>
        </p:blipFill>
        <p:spPr>
          <a:xfrm>
            <a:off x="7341756" y="381470"/>
            <a:ext cx="3222219" cy="1124084"/>
          </a:xfrm>
          <a:prstGeom prst="rect">
            <a:avLst/>
          </a:prstGeom>
        </p:spPr>
      </p:pic>
      <p:sp>
        <p:nvSpPr>
          <p:cNvPr id="6" name="TextBox 3">
            <a:extLst>
              <a:ext uri="{FF2B5EF4-FFF2-40B4-BE49-F238E27FC236}">
                <a16:creationId xmlns:a16="http://schemas.microsoft.com/office/drawing/2014/main" id="{CE472D85-F939-F449-A83F-8E55726CAC38}"/>
              </a:ext>
            </a:extLst>
          </p:cNvPr>
          <p:cNvSpPr txBox="1"/>
          <p:nvPr/>
        </p:nvSpPr>
        <p:spPr>
          <a:xfrm>
            <a:off x="304799" y="6461759"/>
            <a:ext cx="176784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cs typeface="Arial"/>
              </a:rPr>
              <a:t>Version 2.2025</a:t>
            </a:r>
            <a:endParaRPr lang="en-US" sz="1400">
              <a:solidFill>
                <a:schemeClr val="bg1"/>
              </a:solidFill>
            </a:endParaRPr>
          </a:p>
        </p:txBody>
      </p:sp>
    </p:spTree>
    <p:extLst>
      <p:ext uri="{BB962C8B-B14F-4D97-AF65-F5344CB8AC3E}">
        <p14:creationId xmlns:p14="http://schemas.microsoft.com/office/powerpoint/2010/main" val="71948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ICS Structure</a:t>
            </a:r>
          </a:p>
        </p:txBody>
      </p:sp>
      <p:grpSp>
        <p:nvGrpSpPr>
          <p:cNvPr id="3" name="Group 2">
            <a:extLst>
              <a:ext uri="{FF2B5EF4-FFF2-40B4-BE49-F238E27FC236}">
                <a16:creationId xmlns:a16="http://schemas.microsoft.com/office/drawing/2014/main" id="{6C6641E0-8DE5-383F-B628-95F62E9D44A5}"/>
              </a:ext>
            </a:extLst>
          </p:cNvPr>
          <p:cNvGrpSpPr/>
          <p:nvPr/>
        </p:nvGrpSpPr>
        <p:grpSpPr>
          <a:xfrm>
            <a:off x="2148047" y="1852072"/>
            <a:ext cx="7840777" cy="4141224"/>
            <a:chOff x="5536939" y="507132"/>
            <a:chExt cx="6590563" cy="3468757"/>
          </a:xfrm>
        </p:grpSpPr>
        <p:grpSp>
          <p:nvGrpSpPr>
            <p:cNvPr id="4" name="Group 3">
              <a:extLst>
                <a:ext uri="{FF2B5EF4-FFF2-40B4-BE49-F238E27FC236}">
                  <a16:creationId xmlns:a16="http://schemas.microsoft.com/office/drawing/2014/main" id="{41466F9B-ABD2-BE11-FA0D-4544C74D777E}"/>
                </a:ext>
              </a:extLst>
            </p:cNvPr>
            <p:cNvGrpSpPr/>
            <p:nvPr/>
          </p:nvGrpSpPr>
          <p:grpSpPr>
            <a:xfrm>
              <a:off x="5536939" y="507132"/>
              <a:ext cx="6590563" cy="3468757"/>
              <a:chOff x="5536939" y="507132"/>
              <a:chExt cx="6590563" cy="3468757"/>
            </a:xfrm>
          </p:grpSpPr>
          <p:sp>
            <p:nvSpPr>
              <p:cNvPr id="7" name="Rectangle 6">
                <a:extLst>
                  <a:ext uri="{FF2B5EF4-FFF2-40B4-BE49-F238E27FC236}">
                    <a16:creationId xmlns:a16="http://schemas.microsoft.com/office/drawing/2014/main" id="{2E789681-28A6-E406-EF64-477D82F32A75}"/>
                  </a:ext>
                </a:extLst>
              </p:cNvPr>
              <p:cNvSpPr/>
              <p:nvPr/>
            </p:nvSpPr>
            <p:spPr>
              <a:xfrm>
                <a:off x="5624626" y="1346902"/>
                <a:ext cx="6502876" cy="1378231"/>
              </a:xfrm>
              <a:prstGeom prst="rect">
                <a:avLst/>
              </a:prstGeom>
              <a:solidFill>
                <a:srgbClr val="E2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8371EEE0-D701-186C-5EE0-57EF2832E43F}"/>
                  </a:ext>
                </a:extLst>
              </p:cNvPr>
              <p:cNvSpPr/>
              <p:nvPr/>
            </p:nvSpPr>
            <p:spPr>
              <a:xfrm>
                <a:off x="5627136" y="2912908"/>
                <a:ext cx="6500366" cy="1062981"/>
              </a:xfrm>
              <a:prstGeom prst="rect">
                <a:avLst/>
              </a:prstGeom>
              <a:solidFill>
                <a:srgbClr val="E2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0" name="Group 9">
                <a:extLst>
                  <a:ext uri="{FF2B5EF4-FFF2-40B4-BE49-F238E27FC236}">
                    <a16:creationId xmlns:a16="http://schemas.microsoft.com/office/drawing/2014/main" id="{114F1B81-2A22-5295-D9BF-26A1A9381BAD}"/>
                  </a:ext>
                </a:extLst>
              </p:cNvPr>
              <p:cNvGrpSpPr/>
              <p:nvPr/>
            </p:nvGrpSpPr>
            <p:grpSpPr>
              <a:xfrm>
                <a:off x="6597152" y="507132"/>
                <a:ext cx="5455919" cy="3318945"/>
                <a:chOff x="6671583" y="507132"/>
                <a:chExt cx="5455919" cy="3318945"/>
              </a:xfrm>
            </p:grpSpPr>
            <p:sp>
              <p:nvSpPr>
                <p:cNvPr id="12" name="Rounded Rectangle 12">
                  <a:extLst>
                    <a:ext uri="{FF2B5EF4-FFF2-40B4-BE49-F238E27FC236}">
                      <a16:creationId xmlns:a16="http://schemas.microsoft.com/office/drawing/2014/main" id="{CC6B2D39-E492-9ABA-4E55-2C402715FE11}"/>
                    </a:ext>
                  </a:extLst>
                </p:cNvPr>
                <p:cNvSpPr/>
                <p:nvPr/>
              </p:nvSpPr>
              <p:spPr>
                <a:xfrm>
                  <a:off x="8624612" y="507132"/>
                  <a:ext cx="1153382" cy="753774"/>
                </a:xfrm>
                <a:prstGeom prst="roundRect">
                  <a:avLst/>
                </a:prstGeom>
                <a:solidFill>
                  <a:srgbClr val="F0F2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solidFill>
                    </a:rPr>
                    <a:t>Incident Command</a:t>
                  </a:r>
                </a:p>
              </p:txBody>
            </p:sp>
            <p:sp>
              <p:nvSpPr>
                <p:cNvPr id="13" name="Rounded Rectangle 13">
                  <a:extLst>
                    <a:ext uri="{FF2B5EF4-FFF2-40B4-BE49-F238E27FC236}">
                      <a16:creationId xmlns:a16="http://schemas.microsoft.com/office/drawing/2014/main" id="{234CFF65-1066-BE46-BE1C-98B8335E6075}"/>
                    </a:ext>
                  </a:extLst>
                </p:cNvPr>
                <p:cNvSpPr/>
                <p:nvPr/>
              </p:nvSpPr>
              <p:spPr>
                <a:xfrm>
                  <a:off x="6671583" y="3063596"/>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Operations Section</a:t>
                  </a:r>
                </a:p>
              </p:txBody>
            </p:sp>
            <p:sp>
              <p:nvSpPr>
                <p:cNvPr id="14" name="Rounded Rectangle 20">
                  <a:extLst>
                    <a:ext uri="{FF2B5EF4-FFF2-40B4-BE49-F238E27FC236}">
                      <a16:creationId xmlns:a16="http://schemas.microsoft.com/office/drawing/2014/main" id="{2F001E12-7854-D607-D1EA-EE73359950AE}"/>
                    </a:ext>
                  </a:extLst>
                </p:cNvPr>
                <p:cNvSpPr/>
                <p:nvPr/>
              </p:nvSpPr>
              <p:spPr>
                <a:xfrm>
                  <a:off x="8078015" y="3072303"/>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Planning Section</a:t>
                  </a:r>
                </a:p>
              </p:txBody>
            </p:sp>
            <p:sp>
              <p:nvSpPr>
                <p:cNvPr id="15" name="Rounded Rectangle 21">
                  <a:extLst>
                    <a:ext uri="{FF2B5EF4-FFF2-40B4-BE49-F238E27FC236}">
                      <a16:creationId xmlns:a16="http://schemas.microsoft.com/office/drawing/2014/main" id="{8C40BE1E-64EE-BD09-638F-5D6160020D3C}"/>
                    </a:ext>
                  </a:extLst>
                </p:cNvPr>
                <p:cNvSpPr/>
                <p:nvPr/>
              </p:nvSpPr>
              <p:spPr>
                <a:xfrm>
                  <a:off x="9384300" y="3072303"/>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Logistics Section</a:t>
                  </a:r>
                </a:p>
              </p:txBody>
            </p:sp>
            <p:sp>
              <p:nvSpPr>
                <p:cNvPr id="16" name="Rounded Rectangle 22">
                  <a:extLst>
                    <a:ext uri="{FF2B5EF4-FFF2-40B4-BE49-F238E27FC236}">
                      <a16:creationId xmlns:a16="http://schemas.microsoft.com/office/drawing/2014/main" id="{8B92B0C2-FEC0-C6C4-0BEE-B2568F6AD585}"/>
                    </a:ext>
                  </a:extLst>
                </p:cNvPr>
                <p:cNvSpPr/>
                <p:nvPr/>
              </p:nvSpPr>
              <p:spPr>
                <a:xfrm>
                  <a:off x="10690584" y="3072303"/>
                  <a:ext cx="1436918"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Finance/ Administration Section</a:t>
                  </a:r>
                </a:p>
              </p:txBody>
            </p:sp>
            <p:cxnSp>
              <p:nvCxnSpPr>
                <p:cNvPr id="17" name="Straight Connector 16">
                  <a:extLst>
                    <a:ext uri="{FF2B5EF4-FFF2-40B4-BE49-F238E27FC236}">
                      <a16:creationId xmlns:a16="http://schemas.microsoft.com/office/drawing/2014/main" id="{C4321310-9528-A03C-21B6-26AF7CEEEEF6}"/>
                    </a:ext>
                  </a:extLst>
                </p:cNvPr>
                <p:cNvCxnSpPr/>
                <p:nvPr/>
              </p:nvCxnSpPr>
              <p:spPr>
                <a:xfrm>
                  <a:off x="7240990" y="2818881"/>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364AB4-9FC8-460C-A716-B51B9F35BA11}"/>
                    </a:ext>
                  </a:extLst>
                </p:cNvPr>
                <p:cNvCxnSpPr/>
                <p:nvPr/>
              </p:nvCxnSpPr>
              <p:spPr>
                <a:xfrm>
                  <a:off x="8669530" y="2833297"/>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5D7D7D-D23E-3594-5D6E-992D5AA19855}"/>
                    </a:ext>
                  </a:extLst>
                </p:cNvPr>
                <p:cNvCxnSpPr/>
                <p:nvPr/>
              </p:nvCxnSpPr>
              <p:spPr>
                <a:xfrm>
                  <a:off x="9982514" y="2833297"/>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FF0A3E-F972-19E7-3AAA-AD6FC431134C}"/>
                    </a:ext>
                  </a:extLst>
                </p:cNvPr>
                <p:cNvCxnSpPr/>
                <p:nvPr/>
              </p:nvCxnSpPr>
              <p:spPr>
                <a:xfrm>
                  <a:off x="11474363" y="2818881"/>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ounded Rectangle 13">
                  <a:extLst>
                    <a:ext uri="{FF2B5EF4-FFF2-40B4-BE49-F238E27FC236}">
                      <a16:creationId xmlns:a16="http://schemas.microsoft.com/office/drawing/2014/main" id="{B1D55E89-4082-9CC2-67CA-79A4638B4E71}"/>
                    </a:ext>
                  </a:extLst>
                </p:cNvPr>
                <p:cNvSpPr/>
                <p:nvPr/>
              </p:nvSpPr>
              <p:spPr>
                <a:xfrm>
                  <a:off x="6780566" y="1499912"/>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Public Information Officer</a:t>
                  </a:r>
                </a:p>
              </p:txBody>
            </p:sp>
            <p:sp>
              <p:nvSpPr>
                <p:cNvPr id="22" name="Rounded Rectangle 13">
                  <a:extLst>
                    <a:ext uri="{FF2B5EF4-FFF2-40B4-BE49-F238E27FC236}">
                      <a16:creationId xmlns:a16="http://schemas.microsoft.com/office/drawing/2014/main" id="{3E935A24-3621-B20E-1A63-A8539CEC3AAD}"/>
                    </a:ext>
                  </a:extLst>
                </p:cNvPr>
                <p:cNvSpPr/>
                <p:nvPr/>
              </p:nvSpPr>
              <p:spPr>
                <a:xfrm>
                  <a:off x="9777994" y="1499912"/>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Liaison Officer</a:t>
                  </a:r>
                </a:p>
              </p:txBody>
            </p:sp>
            <p:sp>
              <p:nvSpPr>
                <p:cNvPr id="23" name="Rounded Rectangle 13">
                  <a:extLst>
                    <a:ext uri="{FF2B5EF4-FFF2-40B4-BE49-F238E27FC236}">
                      <a16:creationId xmlns:a16="http://schemas.microsoft.com/office/drawing/2014/main" id="{F09AAF5B-66CD-9886-149C-FF506374A59D}"/>
                    </a:ext>
                  </a:extLst>
                </p:cNvPr>
                <p:cNvSpPr/>
                <p:nvPr/>
              </p:nvSpPr>
              <p:spPr>
                <a:xfrm>
                  <a:off x="6780565" y="2167350"/>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Safety Officer</a:t>
                  </a:r>
                </a:p>
              </p:txBody>
            </p:sp>
            <p:cxnSp>
              <p:nvCxnSpPr>
                <p:cNvPr id="24" name="Straight Connector 23">
                  <a:extLst>
                    <a:ext uri="{FF2B5EF4-FFF2-40B4-BE49-F238E27FC236}">
                      <a16:creationId xmlns:a16="http://schemas.microsoft.com/office/drawing/2014/main" id="{FCEEAC23-96F4-0576-FB0F-C3BD96827BF7}"/>
                    </a:ext>
                  </a:extLst>
                </p:cNvPr>
                <p:cNvCxnSpPr>
                  <a:cxnSpLocks/>
                  <a:stCxn id="12" idx="2"/>
                </p:cNvCxnSpPr>
                <p:nvPr/>
              </p:nvCxnSpPr>
              <p:spPr>
                <a:xfrm flipH="1">
                  <a:off x="9195023" y="1260906"/>
                  <a:ext cx="6280" cy="15791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F94D45-0F37-5FF5-C070-D83AF3A98654}"/>
                    </a:ext>
                  </a:extLst>
                </p:cNvPr>
                <p:cNvCxnSpPr/>
                <p:nvPr/>
              </p:nvCxnSpPr>
              <p:spPr>
                <a:xfrm flipH="1">
                  <a:off x="7240990" y="2830631"/>
                  <a:ext cx="21585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D92066-549D-A005-E2BA-EA3B708C1264}"/>
                    </a:ext>
                  </a:extLst>
                </p:cNvPr>
                <p:cNvCxnSpPr/>
                <p:nvPr/>
              </p:nvCxnSpPr>
              <p:spPr>
                <a:xfrm>
                  <a:off x="9399543" y="2830631"/>
                  <a:ext cx="20748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12772E-E621-4C3E-8FAB-66CD98527927}"/>
                    </a:ext>
                  </a:extLst>
                </p:cNvPr>
                <p:cNvCxnSpPr>
                  <a:stCxn id="22" idx="1"/>
                  <a:endCxn id="21" idx="3"/>
                </p:cNvCxnSpPr>
                <p:nvPr/>
              </p:nvCxnSpPr>
              <p:spPr>
                <a:xfrm flipH="1">
                  <a:off x="8538195" y="1731930"/>
                  <a:ext cx="12397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1232B6-5298-293A-DD7B-E2054EC09129}"/>
                    </a:ext>
                  </a:extLst>
                </p:cNvPr>
                <p:cNvCxnSpPr>
                  <a:stCxn id="23" idx="3"/>
                </p:cNvCxnSpPr>
                <p:nvPr/>
              </p:nvCxnSpPr>
              <p:spPr>
                <a:xfrm flipV="1">
                  <a:off x="8538194" y="2399367"/>
                  <a:ext cx="656829"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5EF5814-CB35-9C30-FF64-A5B86973D15E}"/>
                  </a:ext>
                </a:extLst>
              </p:cNvPr>
              <p:cNvSpPr txBox="1"/>
              <p:nvPr/>
            </p:nvSpPr>
            <p:spPr>
              <a:xfrm>
                <a:off x="5536939" y="1685925"/>
                <a:ext cx="1185371" cy="489817"/>
              </a:xfrm>
              <a:prstGeom prst="rect">
                <a:avLst/>
              </a:prstGeom>
              <a:noFill/>
            </p:spPr>
            <p:txBody>
              <a:bodyPr wrap="square" rtlCol="0">
                <a:spAutoFit/>
              </a:bodyPr>
              <a:lstStyle/>
              <a:p>
                <a:pPr algn="ctr"/>
                <a:r>
                  <a:rPr lang="en-US" sz="1600" b="1">
                    <a:solidFill>
                      <a:schemeClr val="accent1"/>
                    </a:solidFill>
                  </a:rPr>
                  <a:t>Command Staff</a:t>
                </a:r>
              </a:p>
            </p:txBody>
          </p:sp>
        </p:grpSp>
        <p:sp>
          <p:nvSpPr>
            <p:cNvPr id="6" name="TextBox 5">
              <a:extLst>
                <a:ext uri="{FF2B5EF4-FFF2-40B4-BE49-F238E27FC236}">
                  <a16:creationId xmlns:a16="http://schemas.microsoft.com/office/drawing/2014/main" id="{E5353E19-30E7-5CE6-1EFC-085AAE955897}"/>
                </a:ext>
              </a:extLst>
            </p:cNvPr>
            <p:cNvSpPr txBox="1"/>
            <p:nvPr/>
          </p:nvSpPr>
          <p:spPr>
            <a:xfrm>
              <a:off x="5619920" y="3171170"/>
              <a:ext cx="1019408" cy="489817"/>
            </a:xfrm>
            <a:prstGeom prst="rect">
              <a:avLst/>
            </a:prstGeom>
            <a:noFill/>
          </p:spPr>
          <p:txBody>
            <a:bodyPr wrap="square" rtlCol="0">
              <a:spAutoFit/>
            </a:bodyPr>
            <a:lstStyle/>
            <a:p>
              <a:pPr algn="ctr"/>
              <a:r>
                <a:rPr lang="en-US" sz="1600" b="1">
                  <a:solidFill>
                    <a:schemeClr val="accent1"/>
                  </a:solidFill>
                </a:rPr>
                <a:t>General Staff</a:t>
              </a:r>
            </a:p>
          </p:txBody>
        </p:sp>
      </p:grpSp>
    </p:spTree>
    <p:extLst>
      <p:ext uri="{BB962C8B-B14F-4D97-AF65-F5344CB8AC3E}">
        <p14:creationId xmlns:p14="http://schemas.microsoft.com/office/powerpoint/2010/main" val="395686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Chain of Command</a:t>
            </a:r>
          </a:p>
        </p:txBody>
      </p:sp>
      <p:sp>
        <p:nvSpPr>
          <p:cNvPr id="8" name="Content Placeholder 2"/>
          <p:cNvSpPr>
            <a:spLocks noGrp="1"/>
          </p:cNvSpPr>
          <p:nvPr>
            <p:ph idx="1"/>
          </p:nvPr>
        </p:nvSpPr>
        <p:spPr>
          <a:xfrm>
            <a:off x="1155486" y="1864521"/>
            <a:ext cx="6534183" cy="3777622"/>
          </a:xfrm>
        </p:spPr>
        <p:txBody>
          <a:bodyPr>
            <a:noAutofit/>
          </a:bodyPr>
          <a:lstStyle/>
          <a:p>
            <a:pPr marL="0" indent="0">
              <a:buNone/>
            </a:pPr>
            <a:r>
              <a:rPr lang="en-US" b="1"/>
              <a:t>Chain of command </a:t>
            </a:r>
            <a:r>
              <a:rPr lang="en-US"/>
              <a:t>is an orderly line that details how authority flows through the hierarchy of the incident management organization.</a:t>
            </a:r>
          </a:p>
          <a:p>
            <a:pPr marL="0" indent="0">
              <a:buNone/>
            </a:pPr>
            <a:r>
              <a:rPr lang="en-US"/>
              <a:t>Chain of command…</a:t>
            </a:r>
          </a:p>
          <a:p>
            <a:pPr marL="174625" indent="-174625">
              <a:buFont typeface="Arial" panose="020B0604020202020204" pitchFamily="34" charset="0"/>
              <a:buChar char="•"/>
            </a:pPr>
            <a:r>
              <a:rPr lang="en-US" sz="1800"/>
              <a:t>Allows an Incident Commander to direct and control the actions of all personnel on the incident</a:t>
            </a:r>
          </a:p>
          <a:p>
            <a:pPr marL="174625" indent="-174625">
              <a:buFont typeface="Arial" panose="020B0604020202020204" pitchFamily="34" charset="0"/>
              <a:buChar char="•"/>
            </a:pPr>
            <a:r>
              <a:rPr lang="en-US" sz="1800"/>
              <a:t>Avoids confusion by requiring that orders flow from supervisors</a:t>
            </a:r>
          </a:p>
        </p:txBody>
      </p:sp>
      <p:pic>
        <p:nvPicPr>
          <p:cNvPr id="4" name="Picture 3"/>
          <p:cNvPicPr>
            <a:picLocks noChangeAspect="1"/>
          </p:cNvPicPr>
          <p:nvPr/>
        </p:nvPicPr>
        <p:blipFill>
          <a:blip r:embed="rId2"/>
          <a:stretch>
            <a:fillRect/>
          </a:stretch>
        </p:blipFill>
        <p:spPr>
          <a:xfrm>
            <a:off x="8064137" y="1864521"/>
            <a:ext cx="3503214" cy="3412873"/>
          </a:xfrm>
          <a:prstGeom prst="rect">
            <a:avLst/>
          </a:prstGeom>
        </p:spPr>
      </p:pic>
      <p:sp>
        <p:nvSpPr>
          <p:cNvPr id="5" name="TextBox 4"/>
          <p:cNvSpPr txBox="1"/>
          <p:nvPr/>
        </p:nvSpPr>
        <p:spPr>
          <a:xfrm>
            <a:off x="9056915" y="2063931"/>
            <a:ext cx="1733005" cy="369332"/>
          </a:xfrm>
          <a:prstGeom prst="rect">
            <a:avLst/>
          </a:prstGeom>
          <a:noFill/>
        </p:spPr>
        <p:txBody>
          <a:bodyPr wrap="square" rtlCol="0">
            <a:spAutoFit/>
          </a:bodyPr>
          <a:lstStyle/>
          <a:p>
            <a:r>
              <a:rPr lang="en-US" b="1">
                <a:solidFill>
                  <a:schemeClr val="accent6"/>
                </a:solidFill>
              </a:rPr>
              <a:t>AUTHORITY</a:t>
            </a:r>
          </a:p>
        </p:txBody>
      </p:sp>
    </p:spTree>
    <p:extLst>
      <p:ext uri="{BB962C8B-B14F-4D97-AF65-F5344CB8AC3E}">
        <p14:creationId xmlns:p14="http://schemas.microsoft.com/office/powerpoint/2010/main" val="95772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22343" y="3013171"/>
            <a:ext cx="6293082" cy="3168554"/>
            <a:chOff x="3050943" y="2746471"/>
            <a:chExt cx="6151074" cy="3236116"/>
          </a:xfrm>
        </p:grpSpPr>
        <p:pic>
          <p:nvPicPr>
            <p:cNvPr id="6" name="Picture 5"/>
            <p:cNvPicPr>
              <a:picLocks noChangeAspect="1"/>
            </p:cNvPicPr>
            <p:nvPr/>
          </p:nvPicPr>
          <p:blipFill>
            <a:blip r:embed="rId2"/>
            <a:stretch>
              <a:fillRect/>
            </a:stretch>
          </p:blipFill>
          <p:spPr>
            <a:xfrm>
              <a:off x="3050943" y="2746471"/>
              <a:ext cx="6151074" cy="3160065"/>
            </a:xfrm>
            <a:prstGeom prst="rect">
              <a:avLst/>
            </a:prstGeom>
          </p:spPr>
        </p:pic>
        <p:sp>
          <p:nvSpPr>
            <p:cNvPr id="7" name="Rectangle 6"/>
            <p:cNvSpPr/>
            <p:nvPr/>
          </p:nvSpPr>
          <p:spPr>
            <a:xfrm>
              <a:off x="6724650" y="3305174"/>
              <a:ext cx="1285875" cy="378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Supervisor</a:t>
              </a:r>
            </a:p>
          </p:txBody>
        </p:sp>
        <p:sp>
          <p:nvSpPr>
            <p:cNvPr id="9" name="Rectangle 8"/>
            <p:cNvSpPr/>
            <p:nvPr/>
          </p:nvSpPr>
          <p:spPr>
            <a:xfrm>
              <a:off x="3146194" y="5510500"/>
              <a:ext cx="1054332" cy="47208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Resource</a:t>
              </a:r>
            </a:p>
            <a:p>
              <a:pPr algn="ctr"/>
              <a:r>
                <a:rPr lang="en-US" sz="1400"/>
                <a:t>#1</a:t>
              </a:r>
            </a:p>
          </p:txBody>
        </p:sp>
        <p:sp>
          <p:nvSpPr>
            <p:cNvPr id="10" name="Rectangle 9"/>
            <p:cNvSpPr/>
            <p:nvPr/>
          </p:nvSpPr>
          <p:spPr>
            <a:xfrm>
              <a:off x="4376158" y="5510500"/>
              <a:ext cx="1054332" cy="47208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Resource</a:t>
              </a:r>
            </a:p>
            <a:p>
              <a:pPr algn="ctr"/>
              <a:r>
                <a:rPr lang="en-US" sz="1400"/>
                <a:t>#2</a:t>
              </a:r>
            </a:p>
          </p:txBody>
        </p:sp>
        <p:sp>
          <p:nvSpPr>
            <p:cNvPr id="11" name="Rectangle 10"/>
            <p:cNvSpPr/>
            <p:nvPr/>
          </p:nvSpPr>
          <p:spPr>
            <a:xfrm>
              <a:off x="5599314" y="5510500"/>
              <a:ext cx="1054332" cy="47208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Resource</a:t>
              </a:r>
            </a:p>
            <a:p>
              <a:pPr algn="ctr"/>
              <a:r>
                <a:rPr lang="en-US" sz="1400"/>
                <a:t>#3</a:t>
              </a:r>
            </a:p>
          </p:txBody>
        </p:sp>
        <p:sp>
          <p:nvSpPr>
            <p:cNvPr id="12" name="Rectangle 11"/>
            <p:cNvSpPr/>
            <p:nvPr/>
          </p:nvSpPr>
          <p:spPr>
            <a:xfrm>
              <a:off x="6822470" y="5510499"/>
              <a:ext cx="1054332" cy="47208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Resource</a:t>
              </a:r>
            </a:p>
            <a:p>
              <a:pPr algn="ctr"/>
              <a:r>
                <a:rPr lang="en-US" sz="1400"/>
                <a:t>#4</a:t>
              </a:r>
            </a:p>
          </p:txBody>
        </p:sp>
        <p:sp>
          <p:nvSpPr>
            <p:cNvPr id="13" name="Rectangle 12"/>
            <p:cNvSpPr/>
            <p:nvPr/>
          </p:nvSpPr>
          <p:spPr>
            <a:xfrm>
              <a:off x="8010525" y="5509145"/>
              <a:ext cx="1054332" cy="47208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Resource</a:t>
              </a:r>
            </a:p>
            <a:p>
              <a:pPr algn="ctr"/>
              <a:r>
                <a:rPr lang="en-US" sz="1400"/>
                <a:t>#5</a:t>
              </a:r>
            </a:p>
          </p:txBody>
        </p:sp>
      </p:grpSp>
      <p:sp>
        <p:nvSpPr>
          <p:cNvPr id="2" name="Title 1"/>
          <p:cNvSpPr>
            <a:spLocks noGrp="1"/>
          </p:cNvSpPr>
          <p:nvPr>
            <p:ph type="title"/>
          </p:nvPr>
        </p:nvSpPr>
        <p:spPr>
          <a:xfrm>
            <a:off x="1155670" y="270124"/>
            <a:ext cx="10058400" cy="1450757"/>
          </a:xfrm>
        </p:spPr>
        <p:txBody>
          <a:bodyPr>
            <a:normAutofit/>
          </a:bodyPr>
          <a:lstStyle/>
          <a:p>
            <a:r>
              <a:rPr lang="en-US"/>
              <a:t>Manageable Span of Control </a:t>
            </a:r>
          </a:p>
        </p:txBody>
      </p:sp>
      <p:sp>
        <p:nvSpPr>
          <p:cNvPr id="8" name="Content Placeholder 2"/>
          <p:cNvSpPr>
            <a:spLocks noGrp="1"/>
          </p:cNvSpPr>
          <p:nvPr>
            <p:ph idx="1"/>
          </p:nvPr>
        </p:nvSpPr>
        <p:spPr>
          <a:xfrm>
            <a:off x="1213876" y="1795344"/>
            <a:ext cx="10000194" cy="3777622"/>
          </a:xfrm>
        </p:spPr>
        <p:txBody>
          <a:bodyPr>
            <a:noAutofit/>
          </a:bodyPr>
          <a:lstStyle/>
          <a:p>
            <a:pPr marL="0" indent="0">
              <a:buNone/>
            </a:pPr>
            <a:r>
              <a:rPr lang="en-US">
                <a:latin typeface="Arial" panose="020B0604020202020204" pitchFamily="34" charset="0"/>
                <a:cs typeface="Arial" panose="020B0604020202020204" pitchFamily="34" charset="0"/>
              </a:rPr>
              <a:t>Depending on your role within the Incident Command System (ICS) structure, you may be asked to manage the activities of others. </a:t>
            </a:r>
            <a:endParaRPr lang="en-US" b="1"/>
          </a:p>
          <a:p>
            <a:pPr marL="0" indent="0">
              <a:buNone/>
            </a:pPr>
            <a:r>
              <a:rPr lang="en-US" b="1"/>
              <a:t>Manageable Span of Control </a:t>
            </a:r>
            <a:r>
              <a:rPr lang="en-US"/>
              <a:t>refers to the number of individuals, subordinates, or resources that one supervisor can manage effectively during an incident. </a:t>
            </a:r>
          </a:p>
        </p:txBody>
      </p:sp>
    </p:spTree>
    <p:extLst>
      <p:ext uri="{BB962C8B-B14F-4D97-AF65-F5344CB8AC3E}">
        <p14:creationId xmlns:p14="http://schemas.microsoft.com/office/powerpoint/2010/main" val="264673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Transfer of Command</a:t>
            </a:r>
          </a:p>
        </p:txBody>
      </p:sp>
      <p:sp>
        <p:nvSpPr>
          <p:cNvPr id="8" name="Content Placeholder 2"/>
          <p:cNvSpPr>
            <a:spLocks noGrp="1"/>
          </p:cNvSpPr>
          <p:nvPr>
            <p:ph idx="1"/>
          </p:nvPr>
        </p:nvSpPr>
        <p:spPr>
          <a:xfrm>
            <a:off x="1155486" y="1864521"/>
            <a:ext cx="10000194" cy="3777622"/>
          </a:xfrm>
        </p:spPr>
        <p:txBody>
          <a:bodyPr>
            <a:noAutofit/>
          </a:bodyPr>
          <a:lstStyle/>
          <a:p>
            <a:pPr marL="0" indent="0">
              <a:buNone/>
            </a:pPr>
            <a:r>
              <a:rPr lang="en-US"/>
              <a:t>When command is transferred, the process should include a </a:t>
            </a:r>
            <a:r>
              <a:rPr lang="en-US" b="1"/>
              <a:t>briefing</a:t>
            </a:r>
            <a:r>
              <a:rPr lang="en-US"/>
              <a:t> that captures all essential information for continuing safe and effective operations.</a:t>
            </a:r>
          </a:p>
          <a:p>
            <a:pPr marL="0" indent="0">
              <a:buNone/>
            </a:pPr>
            <a:r>
              <a:rPr lang="en-US" b="1"/>
              <a:t>Who designates the process for transferring command?</a:t>
            </a:r>
          </a:p>
          <a:p>
            <a:pPr marL="0" indent="0">
              <a:buNone/>
            </a:pPr>
            <a:r>
              <a:rPr lang="en-US">
                <a:latin typeface="Arial" panose="020B0604020202020204" pitchFamily="34" charset="0"/>
                <a:cs typeface="Arial" panose="020B0604020202020204" pitchFamily="34" charset="0"/>
              </a:rPr>
              <a:t>The jurisdiction or organization with primary responsibility for the incident designates the Incident Commander and the process for transferring command</a:t>
            </a:r>
            <a:endParaRPr lang="en-US"/>
          </a:p>
        </p:txBody>
      </p:sp>
      <p:sp>
        <p:nvSpPr>
          <p:cNvPr id="3" name="5-Point Star 6">
            <a:extLst>
              <a:ext uri="{FF2B5EF4-FFF2-40B4-BE49-F238E27FC236}">
                <a16:creationId xmlns:a16="http://schemas.microsoft.com/office/drawing/2014/main" id="{31AA73E1-D230-9918-6915-1CACF5DC85FB}"/>
              </a:ext>
            </a:extLst>
          </p:cNvPr>
          <p:cNvSpPr/>
          <p:nvPr/>
        </p:nvSpPr>
        <p:spPr>
          <a:xfrm>
            <a:off x="474484" y="1864521"/>
            <a:ext cx="622796" cy="54302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06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B668-CAFC-22CC-4706-8A59D915CA93}"/>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A7E94826-7B6B-8127-7091-0CE90A7D24C0}"/>
              </a:ext>
            </a:extLst>
          </p:cNvPr>
          <p:cNvGrpSpPr/>
          <p:nvPr/>
        </p:nvGrpSpPr>
        <p:grpSpPr>
          <a:xfrm>
            <a:off x="5584683" y="1680126"/>
            <a:ext cx="6624188" cy="3468757"/>
            <a:chOff x="5503314" y="507132"/>
            <a:chExt cx="6624188" cy="3468757"/>
          </a:xfrm>
        </p:grpSpPr>
        <p:grpSp>
          <p:nvGrpSpPr>
            <p:cNvPr id="49" name="Group 48">
              <a:extLst>
                <a:ext uri="{FF2B5EF4-FFF2-40B4-BE49-F238E27FC236}">
                  <a16:creationId xmlns:a16="http://schemas.microsoft.com/office/drawing/2014/main" id="{ECC293BC-1D24-DF49-8052-CB7C97430CBD}"/>
                </a:ext>
              </a:extLst>
            </p:cNvPr>
            <p:cNvGrpSpPr/>
            <p:nvPr/>
          </p:nvGrpSpPr>
          <p:grpSpPr>
            <a:xfrm>
              <a:off x="5536939" y="507132"/>
              <a:ext cx="6590563" cy="3468757"/>
              <a:chOff x="5536939" y="507132"/>
              <a:chExt cx="6590563" cy="3468757"/>
            </a:xfrm>
          </p:grpSpPr>
          <p:sp>
            <p:nvSpPr>
              <p:cNvPr id="35" name="Rectangle 34">
                <a:extLst>
                  <a:ext uri="{FF2B5EF4-FFF2-40B4-BE49-F238E27FC236}">
                    <a16:creationId xmlns:a16="http://schemas.microsoft.com/office/drawing/2014/main" id="{9B86DC3E-BB64-F361-9C64-8EFB4A647528}"/>
                  </a:ext>
                </a:extLst>
              </p:cNvPr>
              <p:cNvSpPr/>
              <p:nvPr/>
            </p:nvSpPr>
            <p:spPr>
              <a:xfrm>
                <a:off x="5624626" y="1346902"/>
                <a:ext cx="6502876" cy="1378231"/>
              </a:xfrm>
              <a:prstGeom prst="rect">
                <a:avLst/>
              </a:prstGeom>
              <a:solidFill>
                <a:srgbClr val="E2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7312126-964D-4620-716A-8696FEBA7342}"/>
                  </a:ext>
                </a:extLst>
              </p:cNvPr>
              <p:cNvSpPr/>
              <p:nvPr/>
            </p:nvSpPr>
            <p:spPr>
              <a:xfrm>
                <a:off x="5627136" y="2912908"/>
                <a:ext cx="6500366" cy="1062981"/>
              </a:xfrm>
              <a:prstGeom prst="rect">
                <a:avLst/>
              </a:prstGeom>
              <a:solidFill>
                <a:srgbClr val="E2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D1114537-348E-BB21-D5EA-B5D8F514FC44}"/>
                  </a:ext>
                </a:extLst>
              </p:cNvPr>
              <p:cNvGrpSpPr/>
              <p:nvPr/>
            </p:nvGrpSpPr>
            <p:grpSpPr>
              <a:xfrm>
                <a:off x="6597152" y="507132"/>
                <a:ext cx="5455919" cy="3318945"/>
                <a:chOff x="6671583" y="507132"/>
                <a:chExt cx="5455919" cy="3318945"/>
              </a:xfrm>
            </p:grpSpPr>
            <p:sp>
              <p:nvSpPr>
                <p:cNvPr id="13" name="Rounded Rectangle 12"/>
                <p:cNvSpPr/>
                <p:nvPr/>
              </p:nvSpPr>
              <p:spPr>
                <a:xfrm>
                  <a:off x="8624612" y="507132"/>
                  <a:ext cx="1153382" cy="753774"/>
                </a:xfrm>
                <a:prstGeom prst="roundRect">
                  <a:avLst/>
                </a:prstGeom>
                <a:solidFill>
                  <a:srgbClr val="F0F2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chemeClr val="accent1"/>
                      </a:solidFill>
                    </a:rPr>
                    <a:t>Incident Command</a:t>
                  </a:r>
                </a:p>
              </p:txBody>
            </p:sp>
            <p:sp>
              <p:nvSpPr>
                <p:cNvPr id="14" name="Rounded Rectangle 13"/>
                <p:cNvSpPr/>
                <p:nvPr/>
              </p:nvSpPr>
              <p:spPr>
                <a:xfrm>
                  <a:off x="6671583" y="3063596"/>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Operations Section</a:t>
                  </a:r>
                </a:p>
              </p:txBody>
            </p:sp>
            <p:sp>
              <p:nvSpPr>
                <p:cNvPr id="21" name="Rounded Rectangle 20"/>
                <p:cNvSpPr/>
                <p:nvPr/>
              </p:nvSpPr>
              <p:spPr>
                <a:xfrm>
                  <a:off x="8078015" y="3072303"/>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Planning Section</a:t>
                  </a:r>
                </a:p>
              </p:txBody>
            </p:sp>
            <p:sp>
              <p:nvSpPr>
                <p:cNvPr id="22" name="Rounded Rectangle 21"/>
                <p:cNvSpPr/>
                <p:nvPr/>
              </p:nvSpPr>
              <p:spPr>
                <a:xfrm>
                  <a:off x="9384300" y="3072303"/>
                  <a:ext cx="1140822"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Logistics Section</a:t>
                  </a:r>
                </a:p>
              </p:txBody>
            </p:sp>
            <p:sp>
              <p:nvSpPr>
                <p:cNvPr id="23" name="Rounded Rectangle 22"/>
                <p:cNvSpPr/>
                <p:nvPr/>
              </p:nvSpPr>
              <p:spPr>
                <a:xfrm>
                  <a:off x="10690584" y="3072303"/>
                  <a:ext cx="1436918" cy="75377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Finance/ Administration Section</a:t>
                  </a:r>
                </a:p>
              </p:txBody>
            </p:sp>
            <p:cxnSp>
              <p:nvCxnSpPr>
                <p:cNvPr id="30" name="Straight Connector 29"/>
                <p:cNvCxnSpPr/>
                <p:nvPr/>
              </p:nvCxnSpPr>
              <p:spPr>
                <a:xfrm>
                  <a:off x="7240990" y="2818881"/>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669530" y="2833297"/>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82514" y="2833297"/>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74363" y="2818881"/>
                  <a:ext cx="0" cy="2534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ounded Rectangle 13">
                  <a:extLst>
                    <a:ext uri="{FF2B5EF4-FFF2-40B4-BE49-F238E27FC236}">
                      <a16:creationId xmlns:a16="http://schemas.microsoft.com/office/drawing/2014/main" id="{02063C27-0D5C-07F9-D852-BB2A55201A11}"/>
                    </a:ext>
                  </a:extLst>
                </p:cNvPr>
                <p:cNvSpPr/>
                <p:nvPr/>
              </p:nvSpPr>
              <p:spPr>
                <a:xfrm>
                  <a:off x="6780566" y="1499912"/>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Public Information Officer</a:t>
                  </a:r>
                </a:p>
              </p:txBody>
            </p:sp>
            <p:sp>
              <p:nvSpPr>
                <p:cNvPr id="16" name="Rounded Rectangle 13">
                  <a:extLst>
                    <a:ext uri="{FF2B5EF4-FFF2-40B4-BE49-F238E27FC236}">
                      <a16:creationId xmlns:a16="http://schemas.microsoft.com/office/drawing/2014/main" id="{83D1318A-4AFC-F474-A02F-BD1492378E47}"/>
                    </a:ext>
                  </a:extLst>
                </p:cNvPr>
                <p:cNvSpPr/>
                <p:nvPr/>
              </p:nvSpPr>
              <p:spPr>
                <a:xfrm>
                  <a:off x="9777994" y="1499912"/>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Liaison Officer</a:t>
                  </a:r>
                </a:p>
              </p:txBody>
            </p:sp>
            <p:sp>
              <p:nvSpPr>
                <p:cNvPr id="17" name="Rounded Rectangle 13">
                  <a:extLst>
                    <a:ext uri="{FF2B5EF4-FFF2-40B4-BE49-F238E27FC236}">
                      <a16:creationId xmlns:a16="http://schemas.microsoft.com/office/drawing/2014/main" id="{D9F14717-E720-9E5B-620C-D00BE7CB9CC4}"/>
                    </a:ext>
                  </a:extLst>
                </p:cNvPr>
                <p:cNvSpPr/>
                <p:nvPr/>
              </p:nvSpPr>
              <p:spPr>
                <a:xfrm>
                  <a:off x="6780565" y="2167350"/>
                  <a:ext cx="1757629" cy="46403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Safety Officer</a:t>
                  </a:r>
                </a:p>
              </p:txBody>
            </p:sp>
            <p:cxnSp>
              <p:nvCxnSpPr>
                <p:cNvPr id="19" name="Straight Connector 18">
                  <a:extLst>
                    <a:ext uri="{FF2B5EF4-FFF2-40B4-BE49-F238E27FC236}">
                      <a16:creationId xmlns:a16="http://schemas.microsoft.com/office/drawing/2014/main" id="{F6D48ADD-84DC-5AEA-F4B7-AFA356686742}"/>
                    </a:ext>
                  </a:extLst>
                </p:cNvPr>
                <p:cNvCxnSpPr>
                  <a:cxnSpLocks/>
                  <a:stCxn id="13" idx="2"/>
                </p:cNvCxnSpPr>
                <p:nvPr/>
              </p:nvCxnSpPr>
              <p:spPr>
                <a:xfrm flipH="1">
                  <a:off x="9195023" y="1260906"/>
                  <a:ext cx="6280" cy="15791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A52488-4326-DA68-D15C-7B070CE10430}"/>
                    </a:ext>
                  </a:extLst>
                </p:cNvPr>
                <p:cNvCxnSpPr/>
                <p:nvPr/>
              </p:nvCxnSpPr>
              <p:spPr>
                <a:xfrm flipH="1">
                  <a:off x="7240990" y="2830631"/>
                  <a:ext cx="21585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063FA1-8E41-539E-747E-FB848CC9C33A}"/>
                    </a:ext>
                  </a:extLst>
                </p:cNvPr>
                <p:cNvCxnSpPr/>
                <p:nvPr/>
              </p:nvCxnSpPr>
              <p:spPr>
                <a:xfrm>
                  <a:off x="9399543" y="2830631"/>
                  <a:ext cx="20748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5B951F-DC79-0083-E50B-316CD811F04C}"/>
                    </a:ext>
                  </a:extLst>
                </p:cNvPr>
                <p:cNvCxnSpPr>
                  <a:stCxn id="16" idx="1"/>
                  <a:endCxn id="15" idx="3"/>
                </p:cNvCxnSpPr>
                <p:nvPr/>
              </p:nvCxnSpPr>
              <p:spPr>
                <a:xfrm flipH="1">
                  <a:off x="8538195" y="1731930"/>
                  <a:ext cx="12397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E42B70-A529-F3DD-0251-BE9DD60CAD36}"/>
                    </a:ext>
                  </a:extLst>
                </p:cNvPr>
                <p:cNvCxnSpPr>
                  <a:stCxn id="17" idx="3"/>
                </p:cNvCxnSpPr>
                <p:nvPr/>
              </p:nvCxnSpPr>
              <p:spPr>
                <a:xfrm flipV="1">
                  <a:off x="8538194" y="2399367"/>
                  <a:ext cx="656829"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5B954676-7341-767F-541C-94658B0E2EFD}"/>
                  </a:ext>
                </a:extLst>
              </p:cNvPr>
              <p:cNvSpPr txBox="1"/>
              <p:nvPr/>
            </p:nvSpPr>
            <p:spPr>
              <a:xfrm>
                <a:off x="5536939" y="1685925"/>
                <a:ext cx="1185371" cy="584775"/>
              </a:xfrm>
              <a:prstGeom prst="rect">
                <a:avLst/>
              </a:prstGeom>
              <a:noFill/>
            </p:spPr>
            <p:txBody>
              <a:bodyPr wrap="square" rtlCol="0">
                <a:spAutoFit/>
              </a:bodyPr>
              <a:lstStyle/>
              <a:p>
                <a:pPr algn="ctr"/>
                <a:r>
                  <a:rPr lang="en-US" sz="1600">
                    <a:solidFill>
                      <a:schemeClr val="accent1"/>
                    </a:solidFill>
                  </a:rPr>
                  <a:t>Command Staff</a:t>
                </a:r>
              </a:p>
            </p:txBody>
          </p:sp>
        </p:grpSp>
        <p:sp>
          <p:nvSpPr>
            <p:cNvPr id="47" name="TextBox 46">
              <a:extLst>
                <a:ext uri="{FF2B5EF4-FFF2-40B4-BE49-F238E27FC236}">
                  <a16:creationId xmlns:a16="http://schemas.microsoft.com/office/drawing/2014/main" id="{B5DAC347-405C-8ADC-D781-91532278DBF2}"/>
                </a:ext>
              </a:extLst>
            </p:cNvPr>
            <p:cNvSpPr txBox="1"/>
            <p:nvPr/>
          </p:nvSpPr>
          <p:spPr>
            <a:xfrm>
              <a:off x="5503314" y="3148095"/>
              <a:ext cx="1185371" cy="584775"/>
            </a:xfrm>
            <a:prstGeom prst="rect">
              <a:avLst/>
            </a:prstGeom>
            <a:noFill/>
          </p:spPr>
          <p:txBody>
            <a:bodyPr wrap="square" rtlCol="0">
              <a:spAutoFit/>
            </a:bodyPr>
            <a:lstStyle/>
            <a:p>
              <a:pPr algn="ctr"/>
              <a:r>
                <a:rPr lang="en-US" sz="1600">
                  <a:solidFill>
                    <a:schemeClr val="accent1"/>
                  </a:solidFill>
                </a:rPr>
                <a:t>General Staff</a:t>
              </a:r>
            </a:p>
          </p:txBody>
        </p:sp>
      </p:grpSp>
      <p:sp>
        <p:nvSpPr>
          <p:cNvPr id="5" name="Rectangle 4">
            <a:extLst>
              <a:ext uri="{FF2B5EF4-FFF2-40B4-BE49-F238E27FC236}">
                <a16:creationId xmlns:a16="http://schemas.microsoft.com/office/drawing/2014/main" id="{0C5519C9-C800-1822-2DDE-AB6B676948E2}"/>
              </a:ext>
            </a:extLst>
          </p:cNvPr>
          <p:cNvSpPr/>
          <p:nvPr/>
        </p:nvSpPr>
        <p:spPr>
          <a:xfrm>
            <a:off x="0" y="0"/>
            <a:ext cx="5706620" cy="6348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37FCF-395D-CEA8-9E81-BDC3456FD4EE}"/>
              </a:ext>
            </a:extLst>
          </p:cNvPr>
          <p:cNvSpPr>
            <a:spLocks noGrp="1"/>
          </p:cNvSpPr>
          <p:nvPr>
            <p:ph type="title" idx="4294967295"/>
          </p:nvPr>
        </p:nvSpPr>
        <p:spPr>
          <a:xfrm>
            <a:off x="801226" y="32802"/>
            <a:ext cx="4091760" cy="1450975"/>
          </a:xfrm>
        </p:spPr>
        <p:txBody>
          <a:bodyPr>
            <a:noAutofit/>
          </a:bodyPr>
          <a:lstStyle/>
          <a:p>
            <a:pPr algn="ctr"/>
            <a:r>
              <a:rPr lang="en-US" sz="3600" b="1">
                <a:solidFill>
                  <a:schemeClr val="bg1"/>
                </a:solidFill>
              </a:rPr>
              <a:t>Management by Objectives</a:t>
            </a:r>
          </a:p>
        </p:txBody>
      </p:sp>
      <p:sp>
        <p:nvSpPr>
          <p:cNvPr id="4" name="Content Placeholder 2">
            <a:extLst>
              <a:ext uri="{FF2B5EF4-FFF2-40B4-BE49-F238E27FC236}">
                <a16:creationId xmlns:a16="http://schemas.microsoft.com/office/drawing/2014/main" id="{03961BF0-3F4A-9710-4CF9-DB72BC80E590}"/>
              </a:ext>
            </a:extLst>
          </p:cNvPr>
          <p:cNvSpPr>
            <a:spLocks noGrp="1"/>
          </p:cNvSpPr>
          <p:nvPr>
            <p:ph idx="4294967295"/>
          </p:nvPr>
        </p:nvSpPr>
        <p:spPr>
          <a:xfrm>
            <a:off x="233375" y="1685925"/>
            <a:ext cx="5311552" cy="4242362"/>
          </a:xfrm>
        </p:spPr>
        <p:txBody>
          <a:bodyPr>
            <a:noAutofit/>
          </a:bodyPr>
          <a:lstStyle/>
          <a:p>
            <a:pPr marL="0" indent="0">
              <a:lnSpc>
                <a:spcPct val="120000"/>
              </a:lnSpc>
              <a:spcBef>
                <a:spcPct val="100000"/>
              </a:spcBef>
              <a:buSzPct val="99000"/>
              <a:buNone/>
            </a:pPr>
            <a:r>
              <a:rPr lang="en-US" sz="1800" b="1">
                <a:solidFill>
                  <a:schemeClr val="bg1"/>
                </a:solidFill>
                <a:latin typeface="Arial" panose="020B0604020202020204" pitchFamily="34" charset="0"/>
                <a:cs typeface="Arial" panose="020B0604020202020204" pitchFamily="34" charset="0"/>
              </a:rPr>
              <a:t>The Incident Commander or Unified Command establishes incident objectives that drive incident operations. </a:t>
            </a:r>
            <a:endParaRPr lang="en-US" sz="1800" b="1">
              <a:solidFill>
                <a:schemeClr val="bg1"/>
              </a:solidFill>
            </a:endParaRPr>
          </a:p>
          <a:p>
            <a:pPr marL="0" indent="0">
              <a:lnSpc>
                <a:spcPct val="120000"/>
              </a:lnSpc>
              <a:buSzPct val="99000"/>
              <a:buNone/>
            </a:pPr>
            <a:r>
              <a:rPr lang="en-US" sz="1800">
                <a:solidFill>
                  <a:schemeClr val="bg1"/>
                </a:solidFill>
                <a:latin typeface="Arial" panose="020B0604020202020204" pitchFamily="34" charset="0"/>
                <a:cs typeface="Arial" panose="020B0604020202020204" pitchFamily="34" charset="0"/>
              </a:rPr>
              <a:t>Management by Objectives includes the following: </a:t>
            </a:r>
            <a:endParaRPr lang="en-US" sz="1800">
              <a:solidFill>
                <a:schemeClr val="bg1"/>
              </a:solidFill>
            </a:endParaRPr>
          </a:p>
          <a:p>
            <a:pPr marL="174625" indent="-174625">
              <a:lnSpc>
                <a:spcPct val="120000"/>
              </a:lnSpc>
              <a:spcBef>
                <a:spcPts val="600"/>
              </a:spcBef>
              <a:buClr>
                <a:schemeClr val="bg1"/>
              </a:buClr>
              <a:buSzPct val="99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Establishing specific, measurable incident objectives.</a:t>
            </a:r>
            <a:endParaRPr lang="en-US" sz="1600">
              <a:solidFill>
                <a:schemeClr val="bg1"/>
              </a:solidFill>
            </a:endParaRPr>
          </a:p>
          <a:p>
            <a:pPr marL="174625" indent="-174625">
              <a:lnSpc>
                <a:spcPct val="120000"/>
              </a:lnSpc>
              <a:spcBef>
                <a:spcPts val="600"/>
              </a:spcBef>
              <a:buClr>
                <a:schemeClr val="bg1"/>
              </a:buClr>
              <a:buSzPct val="99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Identifying strategies, tactics, tasks and activities to achieve the objectives.</a:t>
            </a:r>
            <a:endParaRPr lang="en-US" sz="1600">
              <a:solidFill>
                <a:schemeClr val="bg1"/>
              </a:solidFill>
            </a:endParaRPr>
          </a:p>
          <a:p>
            <a:pPr marL="174625" indent="-174625">
              <a:lnSpc>
                <a:spcPct val="120000"/>
              </a:lnSpc>
              <a:spcBef>
                <a:spcPts val="600"/>
              </a:spcBef>
              <a:buClr>
                <a:schemeClr val="bg1"/>
              </a:buClr>
              <a:buSzPct val="99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Developing and issuing assignments, plans, procedures, and protocols to accomplish identified tasks.</a:t>
            </a:r>
            <a:endParaRPr lang="en-US" sz="1600">
              <a:solidFill>
                <a:schemeClr val="bg1"/>
              </a:solidFill>
            </a:endParaRPr>
          </a:p>
          <a:p>
            <a:pPr marL="174625" indent="-174625">
              <a:lnSpc>
                <a:spcPct val="120000"/>
              </a:lnSpc>
              <a:spcBef>
                <a:spcPts val="600"/>
              </a:spcBef>
              <a:buClr>
                <a:schemeClr val="bg1"/>
              </a:buClr>
              <a:buSzPct val="99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Documenting results for the incident objectives.</a:t>
            </a:r>
            <a:endParaRPr lang="en-US" sz="1600">
              <a:solidFill>
                <a:schemeClr val="bg1"/>
              </a:solidFill>
            </a:endParaRPr>
          </a:p>
        </p:txBody>
      </p:sp>
      <p:sp>
        <p:nvSpPr>
          <p:cNvPr id="51" name="Arrow: Right 50">
            <a:extLst>
              <a:ext uri="{FF2B5EF4-FFF2-40B4-BE49-F238E27FC236}">
                <a16:creationId xmlns:a16="http://schemas.microsoft.com/office/drawing/2014/main" id="{2AA9DE71-2D05-BD09-BE82-A0CAA9478FC2}"/>
              </a:ext>
            </a:extLst>
          </p:cNvPr>
          <p:cNvSpPr/>
          <p:nvPr/>
        </p:nvSpPr>
        <p:spPr>
          <a:xfrm>
            <a:off x="5530998" y="1835284"/>
            <a:ext cx="2823821" cy="24771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39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Unified Command</a:t>
            </a:r>
          </a:p>
        </p:txBody>
      </p:sp>
      <p:sp>
        <p:nvSpPr>
          <p:cNvPr id="5" name="Content Placeholder 4"/>
          <p:cNvSpPr>
            <a:spLocks noGrp="1"/>
          </p:cNvSpPr>
          <p:nvPr>
            <p:ph idx="1"/>
          </p:nvPr>
        </p:nvSpPr>
        <p:spPr>
          <a:xfrm>
            <a:off x="5061525" y="1950239"/>
            <a:ext cx="6981528" cy="3777622"/>
          </a:xfrm>
        </p:spPr>
        <p:txBody>
          <a:bodyPr>
            <a:noAutofit/>
          </a:bodyPr>
          <a:lstStyle/>
          <a:p>
            <a:pPr>
              <a:lnSpc>
                <a:spcPct val="120000"/>
              </a:lnSpc>
              <a:spcBef>
                <a:spcPct val="100000"/>
              </a:spcBef>
              <a:buSzPct val="99000"/>
            </a:pPr>
            <a:r>
              <a:rPr lang="en-US" sz="2000">
                <a:solidFill>
                  <a:schemeClr val="tx1"/>
                </a:solidFill>
                <a:cs typeface="Arial" panose="020B0604020202020204" pitchFamily="34" charset="0"/>
              </a:rPr>
              <a:t>In a Unified Command there is no single "Commander." Instead</a:t>
            </a:r>
            <a:r>
              <a:rPr lang="en-US">
                <a:cs typeface="Arial" panose="020B0604020202020204" pitchFamily="34" charset="0"/>
              </a:rPr>
              <a:t>, the Unified Command manages the incident through shared objectives. </a:t>
            </a:r>
            <a:r>
              <a:rPr lang="en-US" sz="2000">
                <a:solidFill>
                  <a:schemeClr val="tx1"/>
                </a:solidFill>
                <a:cs typeface="Arial" panose="020B0604020202020204" pitchFamily="34" charset="0"/>
              </a:rPr>
              <a:t>This allows different agencies to work together without losing their individual authorit</a:t>
            </a:r>
            <a:r>
              <a:rPr lang="en-US">
                <a:cs typeface="Arial" panose="020B0604020202020204" pitchFamily="34" charset="0"/>
              </a:rPr>
              <a:t>y or responsibility. </a:t>
            </a:r>
            <a:endParaRPr lang="en-US" sz="2000">
              <a:solidFill>
                <a:schemeClr val="tx1"/>
              </a:solidFill>
            </a:endParaRPr>
          </a:p>
          <a:p>
            <a:pPr>
              <a:lnSpc>
                <a:spcPct val="120000"/>
              </a:lnSpc>
              <a:spcBef>
                <a:spcPct val="100000"/>
              </a:spcBef>
              <a:buSzPct val="99000"/>
            </a:pPr>
            <a:r>
              <a:rPr lang="en-US" sz="2000">
                <a:solidFill>
                  <a:schemeClr val="tx1"/>
                </a:solidFill>
                <a:cs typeface="Arial" panose="020B0604020202020204" pitchFamily="34" charset="0"/>
              </a:rPr>
              <a:t>Unified Command is used when no single agency has the authority or resources to handle the incident alone. </a:t>
            </a:r>
            <a:endParaRPr lang="en-US" sz="2000">
              <a:solidFill>
                <a:schemeClr val="tx1"/>
              </a:solidFill>
            </a:endParaRPr>
          </a:p>
          <a:p>
            <a:pPr lvl="1"/>
            <a:endParaRPr lang="en-US" sz="2200" b="1">
              <a:solidFill>
                <a:schemeClr val="tx2"/>
              </a:solidFill>
            </a:endParaRPr>
          </a:p>
        </p:txBody>
      </p:sp>
      <p:pic>
        <p:nvPicPr>
          <p:cNvPr id="6" name="Picture 6" descr="Trans Mountain - Incident Command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b="17665"/>
          <a:stretch/>
        </p:blipFill>
        <p:spPr bwMode="auto">
          <a:xfrm>
            <a:off x="467559" y="2804778"/>
            <a:ext cx="3644057" cy="2910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4752" y="2048763"/>
            <a:ext cx="3269672" cy="756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Instead of one incident commander, it becomes….</a:t>
            </a:r>
          </a:p>
        </p:txBody>
      </p:sp>
    </p:spTree>
    <p:extLst>
      <p:ext uri="{BB962C8B-B14F-4D97-AF65-F5344CB8AC3E}">
        <p14:creationId xmlns:p14="http://schemas.microsoft.com/office/powerpoint/2010/main" val="276954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8" name="Straight Connector 3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vert="horz" lIns="91440" tIns="45720" rIns="91440" bIns="45720" rtlCol="0" anchor="b">
            <a:normAutofit/>
          </a:bodyPr>
          <a:lstStyle/>
          <a:p>
            <a:r>
              <a:rPr lang="en-US">
                <a:solidFill>
                  <a:schemeClr val="tx1">
                    <a:lumMod val="75000"/>
                    <a:lumOff val="25000"/>
                  </a:schemeClr>
                </a:solidFill>
              </a:rPr>
              <a:t>ICS Functional Area Descriptions</a:t>
            </a:r>
          </a:p>
        </p:txBody>
      </p:sp>
      <p:pic>
        <p:nvPicPr>
          <p:cNvPr id="29" name="Picture 28">
            <a:extLst>
              <a:ext uri="{FF2B5EF4-FFF2-40B4-BE49-F238E27FC236}">
                <a16:creationId xmlns:a16="http://schemas.microsoft.com/office/drawing/2014/main" id="{4DD49544-7952-93F3-E784-4DC9C9E549D4}"/>
              </a:ext>
            </a:extLst>
          </p:cNvPr>
          <p:cNvPicPr>
            <a:picLocks noChangeAspect="1"/>
          </p:cNvPicPr>
          <p:nvPr/>
        </p:nvPicPr>
        <p:blipFill>
          <a:blip r:embed="rId2"/>
          <a:stretch>
            <a:fillRect/>
          </a:stretch>
        </p:blipFill>
        <p:spPr>
          <a:xfrm>
            <a:off x="-117726" y="2085703"/>
            <a:ext cx="6213725" cy="3169000"/>
          </a:xfrm>
          <a:prstGeom prst="rect">
            <a:avLst/>
          </a:prstGeom>
        </p:spPr>
      </p:pic>
      <p:cxnSp>
        <p:nvCxnSpPr>
          <p:cNvPr id="42" name="Straight Connector 4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6411684" y="2198914"/>
            <a:ext cx="5127172" cy="3670180"/>
          </a:xfrm>
        </p:spPr>
        <p:txBody>
          <a:bodyPr vert="horz" lIns="0" tIns="45720" rIns="0" bIns="45720" rtlCol="0">
            <a:normAutofit/>
          </a:bodyPr>
          <a:lstStyle/>
          <a:p>
            <a:pPr marL="0" indent="0">
              <a:spcBef>
                <a:spcPct val="100000"/>
              </a:spcBef>
              <a:buSzPct val="99000"/>
              <a:buFont typeface="Calibri" panose="020F0502020204030204" pitchFamily="34" charset="0"/>
              <a:buNone/>
            </a:pPr>
            <a:r>
              <a:rPr lang="en-US" b="1">
                <a:solidFill>
                  <a:schemeClr val="tx1">
                    <a:lumMod val="75000"/>
                    <a:lumOff val="25000"/>
                  </a:schemeClr>
                </a:solidFill>
              </a:rPr>
              <a:t>Incident Command</a:t>
            </a:r>
            <a:r>
              <a:rPr lang="en-US">
                <a:solidFill>
                  <a:schemeClr val="tx1">
                    <a:lumMod val="75000"/>
                    <a:lumOff val="25000"/>
                  </a:schemeClr>
                </a:solidFill>
              </a:rPr>
              <a:t>: Sets the incident objectives, strategies, and priorities, and has </a:t>
            </a:r>
            <a:r>
              <a:rPr lang="en-US" i="1" u="sng">
                <a:solidFill>
                  <a:schemeClr val="tx1">
                    <a:lumMod val="75000"/>
                    <a:lumOff val="25000"/>
                  </a:schemeClr>
                </a:solidFill>
              </a:rPr>
              <a:t>overall responsibility</a:t>
            </a:r>
            <a:r>
              <a:rPr lang="en-US">
                <a:solidFill>
                  <a:schemeClr val="tx1">
                    <a:lumMod val="75000"/>
                    <a:lumOff val="25000"/>
                  </a:schemeClr>
                </a:solidFill>
              </a:rPr>
              <a:t> for the incident. </a:t>
            </a:r>
          </a:p>
          <a:p>
            <a:pPr marL="0" indent="0">
              <a:spcBef>
                <a:spcPct val="100000"/>
              </a:spcBef>
              <a:buSzPct val="99000"/>
              <a:buFont typeface="Calibri" panose="020F0502020204030204" pitchFamily="34" charset="0"/>
              <a:buNone/>
            </a:pPr>
            <a:r>
              <a:rPr lang="en-US">
                <a:solidFill>
                  <a:schemeClr val="tx1">
                    <a:lumMod val="75000"/>
                    <a:lumOff val="25000"/>
                  </a:schemeClr>
                </a:solidFill>
              </a:rPr>
              <a:t>The Incident Commander is responsible for the overall management of the incident. Overall management includes Command Staff assignments required to support the incident command function. </a:t>
            </a:r>
          </a:p>
          <a:p>
            <a:pPr marL="0" indent="0">
              <a:spcBef>
                <a:spcPct val="100000"/>
              </a:spcBef>
              <a:buSzPct val="99000"/>
              <a:buFont typeface="Calibri" panose="020F0502020204030204" pitchFamily="34" charset="0"/>
              <a:buNone/>
            </a:pPr>
            <a:r>
              <a:rPr lang="en-US">
                <a:solidFill>
                  <a:schemeClr val="tx1">
                    <a:lumMod val="75000"/>
                    <a:lumOff val="25000"/>
                  </a:schemeClr>
                </a:solidFill>
              </a:rPr>
              <a:t>The Incident Commander is the only position that is always staffed in ICS applications.</a:t>
            </a:r>
          </a:p>
        </p:txBody>
      </p:sp>
      <p:sp>
        <p:nvSpPr>
          <p:cNvPr id="44" name="Rectangle 4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5-Point Star 3"/>
          <p:cNvSpPr/>
          <p:nvPr/>
        </p:nvSpPr>
        <p:spPr>
          <a:xfrm>
            <a:off x="5848348" y="2132916"/>
            <a:ext cx="495303" cy="4555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49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ICS Command Staff </a:t>
            </a:r>
          </a:p>
        </p:txBody>
      </p:sp>
      <p:sp>
        <p:nvSpPr>
          <p:cNvPr id="8" name="Content Placeholder 2"/>
          <p:cNvSpPr>
            <a:spLocks noGrp="1"/>
          </p:cNvSpPr>
          <p:nvPr>
            <p:ph idx="1"/>
          </p:nvPr>
        </p:nvSpPr>
        <p:spPr>
          <a:xfrm>
            <a:off x="1155485" y="1737360"/>
            <a:ext cx="10922633" cy="4357375"/>
          </a:xfrm>
        </p:spPr>
        <p:txBody>
          <a:bodyPr>
            <a:noAutofit/>
          </a:bodyPr>
          <a:lstStyle/>
          <a:p>
            <a:pPr>
              <a:lnSpc>
                <a:spcPct val="120000"/>
              </a:lnSpc>
              <a:buSzPct val="99000"/>
            </a:pPr>
            <a:r>
              <a:rPr lang="en-US" sz="1900">
                <a:latin typeface="Arial" panose="020B0604020202020204" pitchFamily="34" charset="0"/>
                <a:cs typeface="Arial" panose="020B0604020202020204" pitchFamily="34" charset="0"/>
              </a:rPr>
              <a:t>Depending upon the size and type of incident or event, the Incident Commander may designate personnel to provide information, safety, and liaison services. In the Incident Command System (ICS), the Command Staff may include: </a:t>
            </a:r>
            <a:endParaRPr lang="en-US" sz="1900"/>
          </a:p>
        </p:txBody>
      </p:sp>
      <p:sp>
        <p:nvSpPr>
          <p:cNvPr id="3" name="5-Point Star 3">
            <a:extLst>
              <a:ext uri="{FF2B5EF4-FFF2-40B4-BE49-F238E27FC236}">
                <a16:creationId xmlns:a16="http://schemas.microsoft.com/office/drawing/2014/main" id="{9B69CD6F-543C-EC07-1D85-E602DBFE945B}"/>
              </a:ext>
            </a:extLst>
          </p:cNvPr>
          <p:cNvSpPr/>
          <p:nvPr/>
        </p:nvSpPr>
        <p:spPr>
          <a:xfrm>
            <a:off x="256770" y="957724"/>
            <a:ext cx="840510" cy="7389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47E7B68-93DA-5668-4CF0-5B85F02717C4}"/>
              </a:ext>
            </a:extLst>
          </p:cNvPr>
          <p:cNvSpPr txBox="1"/>
          <p:nvPr/>
        </p:nvSpPr>
        <p:spPr>
          <a:xfrm>
            <a:off x="1155487" y="2927959"/>
            <a:ext cx="7174598" cy="3363934"/>
          </a:xfrm>
          <a:prstGeom prst="rect">
            <a:avLst/>
          </a:prstGeom>
          <a:noFill/>
        </p:spPr>
        <p:txBody>
          <a:bodyPr wrap="square">
            <a:spAutoFit/>
          </a:bodyPr>
          <a:lstStyle/>
          <a:p>
            <a:pPr marL="285750" lvl="1" indent="-285750">
              <a:lnSpc>
                <a:spcPct val="120000"/>
              </a:lnSpc>
              <a:spcBef>
                <a:spcPts val="1200"/>
              </a:spcBef>
              <a:buSzPct val="99000"/>
              <a:buFont typeface="Arial" panose="020B0604020202020204" pitchFamily="34" charset="0"/>
              <a:buChar char="•"/>
            </a:pPr>
            <a:r>
              <a:rPr lang="en-US" sz="1600" b="1">
                <a:latin typeface="Arial" panose="020B0604020202020204" pitchFamily="34" charset="0"/>
                <a:cs typeface="Arial" panose="020B0604020202020204" pitchFamily="34" charset="0"/>
              </a:rPr>
              <a:t>Public Information Officer, </a:t>
            </a:r>
            <a:r>
              <a:rPr lang="en-US" sz="1600">
                <a:latin typeface="Arial" panose="020B0604020202020204" pitchFamily="34" charset="0"/>
                <a:cs typeface="Arial" panose="020B0604020202020204" pitchFamily="34" charset="0"/>
              </a:rPr>
              <a:t>who interfaces with the public and media and/or with other agencies with incident-related information requirements. </a:t>
            </a:r>
            <a:endParaRPr lang="en-US" sz="1600"/>
          </a:p>
          <a:p>
            <a:pPr marL="285750" lvl="1" indent="-285750">
              <a:lnSpc>
                <a:spcPct val="120000"/>
              </a:lnSpc>
              <a:spcBef>
                <a:spcPts val="1200"/>
              </a:spcBef>
              <a:buSzPct val="99000"/>
              <a:buFont typeface="Arial" panose="020B0604020202020204" pitchFamily="34" charset="0"/>
              <a:buChar char="•"/>
            </a:pPr>
            <a:r>
              <a:rPr lang="en-US" sz="1600" b="1">
                <a:latin typeface="Arial" panose="020B0604020202020204" pitchFamily="34" charset="0"/>
                <a:cs typeface="Arial" panose="020B0604020202020204" pitchFamily="34" charset="0"/>
              </a:rPr>
              <a:t>Safety Officer, </a:t>
            </a:r>
            <a:r>
              <a:rPr lang="en-US" sz="1600">
                <a:latin typeface="Arial" panose="020B0604020202020204" pitchFamily="34" charset="0"/>
                <a:cs typeface="Arial" panose="020B0604020202020204" pitchFamily="34" charset="0"/>
              </a:rPr>
              <a:t>who monitors incident operations and advises the Incident Commander on all matters relating to safety, including the health and safety of incident management personnel. </a:t>
            </a:r>
            <a:endParaRPr lang="en-US" sz="1600"/>
          </a:p>
          <a:p>
            <a:pPr marL="285750" lvl="1" indent="-285750">
              <a:lnSpc>
                <a:spcPct val="120000"/>
              </a:lnSpc>
              <a:spcBef>
                <a:spcPts val="1200"/>
              </a:spcBef>
              <a:spcAft>
                <a:spcPts val="1200"/>
              </a:spcAft>
              <a:buSzPct val="99000"/>
              <a:buFont typeface="Arial" panose="020B0604020202020204" pitchFamily="34" charset="0"/>
              <a:buChar char="•"/>
            </a:pPr>
            <a:r>
              <a:rPr lang="en-US" sz="1600" b="1">
                <a:latin typeface="Arial" panose="020B0604020202020204" pitchFamily="34" charset="0"/>
                <a:cs typeface="Arial" panose="020B0604020202020204" pitchFamily="34" charset="0"/>
              </a:rPr>
              <a:t>Liaison Officer, </a:t>
            </a:r>
            <a:r>
              <a:rPr lang="en-US" sz="1600">
                <a:latin typeface="Arial" panose="020B0604020202020204" pitchFamily="34" charset="0"/>
                <a:cs typeface="Arial" panose="020B0604020202020204" pitchFamily="34" charset="0"/>
              </a:rPr>
              <a:t>who serves as the Incident Commanders point of contact for representatives of governmental agencies, non-governmental organizations (NGOs), and private-sector organizations.</a:t>
            </a:r>
            <a:endParaRPr lang="en-US" sz="1600"/>
          </a:p>
          <a:p>
            <a:pPr>
              <a:lnSpc>
                <a:spcPct val="120000"/>
              </a:lnSpc>
              <a:spcAft>
                <a:spcPts val="1200"/>
              </a:spcAft>
              <a:buSzPct val="99000"/>
            </a:pPr>
            <a:r>
              <a:rPr lang="en-US" sz="1900">
                <a:latin typeface="Arial" panose="020B0604020202020204" pitchFamily="34" charset="0"/>
                <a:cs typeface="Arial" panose="020B0604020202020204" pitchFamily="34" charset="0"/>
              </a:rPr>
              <a:t>The Command Staff reports directly to the Incident Commander. </a:t>
            </a:r>
            <a:endParaRPr lang="en-US" sz="1900"/>
          </a:p>
        </p:txBody>
      </p:sp>
      <p:pic>
        <p:nvPicPr>
          <p:cNvPr id="105" name="Picture 104">
            <a:extLst>
              <a:ext uri="{FF2B5EF4-FFF2-40B4-BE49-F238E27FC236}">
                <a16:creationId xmlns:a16="http://schemas.microsoft.com/office/drawing/2014/main" id="{3FB4EAF7-9421-4757-2FFE-7DB20B9F8734}"/>
              </a:ext>
            </a:extLst>
          </p:cNvPr>
          <p:cNvPicPr>
            <a:picLocks noChangeAspect="1"/>
          </p:cNvPicPr>
          <p:nvPr/>
        </p:nvPicPr>
        <p:blipFill>
          <a:blip r:embed="rId2"/>
          <a:stretch>
            <a:fillRect/>
          </a:stretch>
        </p:blipFill>
        <p:spPr>
          <a:xfrm>
            <a:off x="8388290" y="2927959"/>
            <a:ext cx="3401476" cy="2578538"/>
          </a:xfrm>
          <a:prstGeom prst="rect">
            <a:avLst/>
          </a:prstGeom>
        </p:spPr>
      </p:pic>
    </p:spTree>
    <p:extLst>
      <p:ext uri="{BB962C8B-B14F-4D97-AF65-F5344CB8AC3E}">
        <p14:creationId xmlns:p14="http://schemas.microsoft.com/office/powerpoint/2010/main" val="214884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age showing five blocks labeled Command, Operations, Planning, Logistics, Finance/Administration."/>
          <p:cNvPicPr>
            <a:picLocks noChangeAspect="1"/>
          </p:cNvPicPr>
          <p:nvPr/>
        </p:nvPicPr>
        <p:blipFill rotWithShape="1">
          <a:blip r:embed="rId2">
            <a:extLst>
              <a:ext uri="{28A0092B-C50C-407E-A947-70E740481C1C}">
                <a14:useLocalDpi xmlns:a14="http://schemas.microsoft.com/office/drawing/2010/main" val="0"/>
              </a:ext>
            </a:extLst>
          </a:blip>
          <a:srcRect t="23089"/>
          <a:stretch/>
        </p:blipFill>
        <p:spPr>
          <a:xfrm>
            <a:off x="8647289" y="2353320"/>
            <a:ext cx="3118683" cy="3008187"/>
          </a:xfrm>
          <a:prstGeom prst="rect">
            <a:avLst/>
          </a:prstGeom>
        </p:spPr>
      </p:pic>
      <p:sp>
        <p:nvSpPr>
          <p:cNvPr id="2" name="Title 1"/>
          <p:cNvSpPr>
            <a:spLocks noGrp="1"/>
          </p:cNvSpPr>
          <p:nvPr>
            <p:ph type="title"/>
          </p:nvPr>
        </p:nvSpPr>
        <p:spPr>
          <a:xfrm>
            <a:off x="1097279" y="286603"/>
            <a:ext cx="10501685" cy="1450757"/>
          </a:xfrm>
        </p:spPr>
        <p:txBody>
          <a:bodyPr>
            <a:normAutofit/>
          </a:bodyPr>
          <a:lstStyle/>
          <a:p>
            <a:r>
              <a:rPr lang="en-US"/>
              <a:t>ICS Core Functional Area Descriptions</a:t>
            </a:r>
          </a:p>
        </p:txBody>
      </p:sp>
      <p:sp>
        <p:nvSpPr>
          <p:cNvPr id="8" name="Content Placeholder 2"/>
          <p:cNvSpPr>
            <a:spLocks noGrp="1"/>
          </p:cNvSpPr>
          <p:nvPr>
            <p:ph idx="1"/>
          </p:nvPr>
        </p:nvSpPr>
        <p:spPr>
          <a:xfrm>
            <a:off x="1155486" y="1864521"/>
            <a:ext cx="7491803" cy="3777622"/>
          </a:xfrm>
        </p:spPr>
        <p:txBody>
          <a:bodyPr>
            <a:noAutofit/>
          </a:bodyPr>
          <a:lstStyle/>
          <a:p>
            <a:pPr>
              <a:lnSpc>
                <a:spcPct val="120000"/>
              </a:lnSpc>
              <a:spcBef>
                <a:spcPct val="100000"/>
              </a:spcBef>
              <a:buSzPct val="99000"/>
            </a:pPr>
            <a:r>
              <a:rPr lang="en-US" sz="1800" b="1">
                <a:latin typeface="Arial" panose="020B0604020202020204" pitchFamily="34" charset="0"/>
                <a:cs typeface="Arial" panose="020B0604020202020204" pitchFamily="34" charset="0"/>
              </a:rPr>
              <a:t>Operations</a:t>
            </a:r>
            <a:r>
              <a:rPr lang="en-US" sz="1800">
                <a:latin typeface="Arial" panose="020B0604020202020204" pitchFamily="34" charset="0"/>
                <a:cs typeface="Arial" panose="020B0604020202020204" pitchFamily="34" charset="0"/>
              </a:rPr>
              <a:t>: </a:t>
            </a:r>
            <a:r>
              <a:rPr lang="en-US" sz="1800" i="1" u="sng">
                <a:latin typeface="Arial" panose="020B0604020202020204" pitchFamily="34" charset="0"/>
                <a:cs typeface="Arial" panose="020B0604020202020204" pitchFamily="34" charset="0"/>
              </a:rPr>
              <a:t>Conducts operations </a:t>
            </a:r>
            <a:r>
              <a:rPr lang="en-US" sz="1800">
                <a:latin typeface="Arial" panose="020B0604020202020204" pitchFamily="34" charset="0"/>
                <a:cs typeface="Arial" panose="020B0604020202020204" pitchFamily="34" charset="0"/>
              </a:rPr>
              <a:t>to reach the incident objectives. Establishes tactics and directs all operational resources. </a:t>
            </a:r>
            <a:endParaRPr lang="en-US" sz="1800"/>
          </a:p>
          <a:p>
            <a:pPr>
              <a:lnSpc>
                <a:spcPct val="120000"/>
              </a:lnSpc>
              <a:spcBef>
                <a:spcPct val="100000"/>
              </a:spcBef>
              <a:buSzPct val="99000"/>
            </a:pPr>
            <a:r>
              <a:rPr lang="en-US" sz="1800" b="1">
                <a:latin typeface="Arial" panose="020B0604020202020204" pitchFamily="34" charset="0"/>
                <a:cs typeface="Arial" panose="020B0604020202020204" pitchFamily="34" charset="0"/>
              </a:rPr>
              <a:t>Planning</a:t>
            </a:r>
            <a:r>
              <a:rPr lang="en-US" sz="1800">
                <a:latin typeface="Arial" panose="020B0604020202020204" pitchFamily="34" charset="0"/>
                <a:cs typeface="Arial" panose="020B0604020202020204" pitchFamily="34" charset="0"/>
              </a:rPr>
              <a:t>: Supports the incident action planning process by </a:t>
            </a:r>
            <a:r>
              <a:rPr lang="en-US" sz="1800" i="1" u="sng">
                <a:latin typeface="Arial" panose="020B0604020202020204" pitchFamily="34" charset="0"/>
                <a:cs typeface="Arial" panose="020B0604020202020204" pitchFamily="34" charset="0"/>
              </a:rPr>
              <a:t>tracking</a:t>
            </a:r>
            <a:r>
              <a:rPr lang="en-US" sz="1800">
                <a:latin typeface="Arial" panose="020B0604020202020204" pitchFamily="34" charset="0"/>
                <a:cs typeface="Arial" panose="020B0604020202020204" pitchFamily="34" charset="0"/>
              </a:rPr>
              <a:t> resources, </a:t>
            </a:r>
            <a:r>
              <a:rPr lang="en-US" sz="1800" i="1" u="sng">
                <a:latin typeface="Arial" panose="020B0604020202020204" pitchFamily="34" charset="0"/>
                <a:cs typeface="Arial" panose="020B0604020202020204" pitchFamily="34" charset="0"/>
              </a:rPr>
              <a:t>collecting/analyzing</a:t>
            </a:r>
            <a:r>
              <a:rPr lang="en-US" sz="1800">
                <a:latin typeface="Arial" panose="020B0604020202020204" pitchFamily="34" charset="0"/>
                <a:cs typeface="Arial" panose="020B0604020202020204" pitchFamily="34" charset="0"/>
              </a:rPr>
              <a:t> information, and </a:t>
            </a:r>
            <a:r>
              <a:rPr lang="en-US" sz="1800" i="1" u="sng">
                <a:latin typeface="Arial" panose="020B0604020202020204" pitchFamily="34" charset="0"/>
                <a:cs typeface="Arial" panose="020B0604020202020204" pitchFamily="34" charset="0"/>
              </a:rPr>
              <a:t>maintaining documentation</a:t>
            </a:r>
            <a:r>
              <a:rPr lang="en-US" sz="1800">
                <a:latin typeface="Arial" panose="020B0604020202020204" pitchFamily="34" charset="0"/>
                <a:cs typeface="Arial" panose="020B0604020202020204" pitchFamily="34" charset="0"/>
              </a:rPr>
              <a:t>. </a:t>
            </a:r>
            <a:endParaRPr lang="en-US" sz="1800"/>
          </a:p>
          <a:p>
            <a:pPr>
              <a:lnSpc>
                <a:spcPct val="120000"/>
              </a:lnSpc>
              <a:spcBef>
                <a:spcPct val="100000"/>
              </a:spcBef>
              <a:buSzPct val="99000"/>
            </a:pPr>
            <a:r>
              <a:rPr lang="en-US" sz="1800" b="1">
                <a:latin typeface="Arial" panose="020B0604020202020204" pitchFamily="34" charset="0"/>
                <a:cs typeface="Arial" panose="020B0604020202020204" pitchFamily="34" charset="0"/>
              </a:rPr>
              <a:t>Logistics</a:t>
            </a:r>
            <a:r>
              <a:rPr lang="en-US" sz="1800">
                <a:latin typeface="Arial" panose="020B0604020202020204" pitchFamily="34" charset="0"/>
                <a:cs typeface="Arial" panose="020B0604020202020204" pitchFamily="34" charset="0"/>
              </a:rPr>
              <a:t>: </a:t>
            </a:r>
            <a:r>
              <a:rPr lang="en-US" sz="1800" i="1" u="sng">
                <a:latin typeface="Arial" panose="020B0604020202020204" pitchFamily="34" charset="0"/>
                <a:cs typeface="Arial" panose="020B0604020202020204" pitchFamily="34" charset="0"/>
              </a:rPr>
              <a:t>Arranges</a:t>
            </a:r>
            <a:r>
              <a:rPr lang="en-US" sz="1800">
                <a:latin typeface="Arial" panose="020B0604020202020204" pitchFamily="34" charset="0"/>
                <a:cs typeface="Arial" panose="020B0604020202020204" pitchFamily="34" charset="0"/>
              </a:rPr>
              <a:t> for </a:t>
            </a:r>
            <a:r>
              <a:rPr lang="en-US" sz="1800" i="1" u="sng">
                <a:latin typeface="Arial" panose="020B0604020202020204" pitchFamily="34" charset="0"/>
                <a:cs typeface="Arial" panose="020B0604020202020204" pitchFamily="34" charset="0"/>
              </a:rPr>
              <a:t>resources</a:t>
            </a:r>
            <a:r>
              <a:rPr lang="en-US" sz="1800">
                <a:latin typeface="Arial" panose="020B0604020202020204" pitchFamily="34" charset="0"/>
                <a:cs typeface="Arial" panose="020B0604020202020204" pitchFamily="34" charset="0"/>
              </a:rPr>
              <a:t> and needed services to support achievement of the incident objectives (resources can include personnel, equipment, teams, supplies, and facilities). </a:t>
            </a:r>
            <a:endParaRPr lang="en-US" sz="1800"/>
          </a:p>
          <a:p>
            <a:pPr>
              <a:lnSpc>
                <a:spcPct val="120000"/>
              </a:lnSpc>
              <a:spcBef>
                <a:spcPct val="100000"/>
              </a:spcBef>
              <a:buSzPct val="99000"/>
            </a:pPr>
            <a:r>
              <a:rPr lang="en-US" sz="1800" b="1">
                <a:latin typeface="Arial" panose="020B0604020202020204" pitchFamily="34" charset="0"/>
                <a:cs typeface="Arial" panose="020B0604020202020204" pitchFamily="34" charset="0"/>
              </a:rPr>
              <a:t>Finance/Administration</a:t>
            </a:r>
            <a:r>
              <a:rPr lang="en-US" sz="1800">
                <a:latin typeface="Arial" panose="020B0604020202020204" pitchFamily="34" charset="0"/>
                <a:cs typeface="Arial" panose="020B0604020202020204" pitchFamily="34" charset="0"/>
              </a:rPr>
              <a:t>: </a:t>
            </a:r>
            <a:r>
              <a:rPr lang="en-US" sz="1800" i="1" u="sng">
                <a:latin typeface="Arial" panose="020B0604020202020204" pitchFamily="34" charset="0"/>
                <a:cs typeface="Arial" panose="020B0604020202020204" pitchFamily="34" charset="0"/>
              </a:rPr>
              <a:t>Monitors costs related to the incident</a:t>
            </a:r>
            <a:r>
              <a:rPr lang="en-US" sz="1800">
                <a:latin typeface="Arial" panose="020B0604020202020204" pitchFamily="34" charset="0"/>
                <a:cs typeface="Arial" panose="020B0604020202020204" pitchFamily="34" charset="0"/>
              </a:rPr>
              <a:t>. Provides accounting, procurement, time recording, and cost analyses. </a:t>
            </a:r>
            <a:endParaRPr lang="en-US" sz="1800"/>
          </a:p>
        </p:txBody>
      </p:sp>
    </p:spTree>
    <p:extLst>
      <p:ext uri="{BB962C8B-B14F-4D97-AF65-F5344CB8AC3E}">
        <p14:creationId xmlns:p14="http://schemas.microsoft.com/office/powerpoint/2010/main" val="15538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03" y="906012"/>
            <a:ext cx="10459394" cy="729842"/>
          </a:xfrm>
        </p:spPr>
        <p:txBody>
          <a:bodyPr>
            <a:normAutofit/>
          </a:bodyPr>
          <a:lstStyle/>
          <a:p>
            <a:r>
              <a:rPr lang="en-US" sz="2800"/>
              <a:t>How to complete the ICS100 training online and get your certificate:</a:t>
            </a:r>
          </a:p>
        </p:txBody>
      </p:sp>
      <p:sp>
        <p:nvSpPr>
          <p:cNvPr id="3" name="Content Placeholder 2"/>
          <p:cNvSpPr>
            <a:spLocks noGrp="1"/>
          </p:cNvSpPr>
          <p:nvPr>
            <p:ph sz="half" idx="1"/>
          </p:nvPr>
        </p:nvSpPr>
        <p:spPr>
          <a:xfrm>
            <a:off x="1097279" y="1845734"/>
            <a:ext cx="9456072" cy="4023360"/>
          </a:xfrm>
        </p:spPr>
        <p:txBody>
          <a:bodyPr>
            <a:normAutofit/>
          </a:bodyPr>
          <a:lstStyle/>
          <a:p>
            <a:pPr marL="0" indent="0">
              <a:buNone/>
            </a:pPr>
            <a:r>
              <a:rPr lang="en-US"/>
              <a:t>To take this course and receive a certificate you will need a FEMA account.</a:t>
            </a:r>
          </a:p>
          <a:p>
            <a:pPr marL="457200" indent="-457200">
              <a:buFont typeface="+mj-lt"/>
              <a:buAutoNum type="arabicPeriod"/>
            </a:pPr>
            <a:r>
              <a:rPr lang="en-US"/>
              <a:t>Follow this link to the ‘IS-100.C:Introduction to the Incident Command System, ICS 100’ course: </a:t>
            </a:r>
            <a:r>
              <a:rPr lang="en-US">
                <a:hlinkClick r:id="rId2"/>
              </a:rPr>
              <a:t>https://bit.ly/39GRvHW</a:t>
            </a:r>
            <a:r>
              <a:rPr lang="en-US"/>
              <a:t> </a:t>
            </a:r>
          </a:p>
          <a:p>
            <a:pPr marL="457200" indent="-457200">
              <a:buFont typeface="+mj-lt"/>
              <a:buAutoNum type="arabicPeriod"/>
            </a:pPr>
            <a:r>
              <a:rPr lang="en-US"/>
              <a:t>Click the ‘Interactive Web Based Course’ link under ‘TAKE THIS COURSE’ and complete the training</a:t>
            </a:r>
          </a:p>
          <a:p>
            <a:pPr marL="457200" indent="-457200">
              <a:buFont typeface="+mj-lt"/>
              <a:buAutoNum type="arabicPeriod"/>
            </a:pPr>
            <a:r>
              <a:rPr lang="en-US"/>
              <a:t>After finishing the training, return to the main website and click the ‘Take Final Exam Online’ link under ‘FINAL EXAM’.</a:t>
            </a:r>
          </a:p>
          <a:p>
            <a:pPr marL="457200" indent="-457200">
              <a:buFont typeface="+mj-lt"/>
              <a:buAutoNum type="arabicPeriod"/>
            </a:pPr>
            <a:r>
              <a:rPr lang="en-US"/>
              <a:t>Log-in or create an account and complete the final exam.</a:t>
            </a:r>
          </a:p>
          <a:p>
            <a:pPr marL="457200" indent="-457200">
              <a:buFont typeface="+mj-lt"/>
              <a:buAutoNum type="arabicPeriod"/>
            </a:pPr>
            <a:r>
              <a:rPr lang="en-US"/>
              <a:t>Email your </a:t>
            </a:r>
            <a:r>
              <a:rPr lang="en-US">
                <a:solidFill>
                  <a:srgbClr val="000000"/>
                </a:solidFill>
              </a:rPr>
              <a:t>certificate to David.Bell@geneseeny.gov or Cora.Young@orleanscountyny.gov</a:t>
            </a:r>
            <a:endParaRPr lang="en-US"/>
          </a:p>
          <a:p>
            <a:pPr marL="457200" indent="-457200">
              <a:buFont typeface="+mj-lt"/>
              <a:buAutoNum type="arabicPeriod"/>
            </a:pPr>
            <a:endParaRPr lang="en-US"/>
          </a:p>
        </p:txBody>
      </p:sp>
      <p:pic>
        <p:nvPicPr>
          <p:cNvPr id="5" name="Picture 4"/>
          <p:cNvPicPr>
            <a:picLocks noChangeAspect="1"/>
          </p:cNvPicPr>
          <p:nvPr/>
        </p:nvPicPr>
        <p:blipFill rotWithShape="1">
          <a:blip r:embed="rId3"/>
          <a:srcRect r="8604" b="8212"/>
          <a:stretch/>
        </p:blipFill>
        <p:spPr>
          <a:xfrm>
            <a:off x="10553351" y="1946245"/>
            <a:ext cx="1138801" cy="1143680"/>
          </a:xfrm>
          <a:prstGeom prst="rect">
            <a:avLst/>
          </a:prstGeom>
        </p:spPr>
      </p:pic>
    </p:spTree>
    <p:extLst>
      <p:ext uri="{BB962C8B-B14F-4D97-AF65-F5344CB8AC3E}">
        <p14:creationId xmlns:p14="http://schemas.microsoft.com/office/powerpoint/2010/main" val="257237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428"/>
          <a:stretch/>
        </p:blipFill>
        <p:spPr>
          <a:xfrm>
            <a:off x="8393263" y="1893212"/>
            <a:ext cx="3798737" cy="3841045"/>
          </a:xfrm>
          <a:prstGeom prst="rect">
            <a:avLst/>
          </a:prstGeom>
        </p:spPr>
      </p:pic>
      <p:sp>
        <p:nvSpPr>
          <p:cNvPr id="3" name="Content Placeholder 2"/>
          <p:cNvSpPr>
            <a:spLocks noGrp="1"/>
          </p:cNvSpPr>
          <p:nvPr>
            <p:ph idx="1"/>
          </p:nvPr>
        </p:nvSpPr>
        <p:spPr>
          <a:xfrm>
            <a:off x="968021" y="2065483"/>
            <a:ext cx="7676445" cy="3507707"/>
          </a:xfrm>
        </p:spPr>
        <p:txBody>
          <a:bodyPr vert="horz" lIns="0" tIns="45720" rIns="0" bIns="45720" rtlCol="0" anchor="t">
            <a:normAutofit fontScale="92500" lnSpcReduction="20000"/>
          </a:bodyPr>
          <a:lstStyle/>
          <a:p>
            <a:pPr marL="0" indent="0">
              <a:buNone/>
            </a:pPr>
            <a:r>
              <a:rPr lang="en-US" sz="5400" b="1">
                <a:solidFill>
                  <a:schemeClr val="accent5"/>
                </a:solidFill>
              </a:rPr>
              <a:t>Understand the process so you can be part of the solution</a:t>
            </a:r>
            <a:endParaRPr lang="en-US">
              <a:solidFill>
                <a:schemeClr val="accent5"/>
              </a:solidFill>
            </a:endParaRPr>
          </a:p>
          <a:p>
            <a:pPr marL="0" indent="0">
              <a:buNone/>
            </a:pPr>
            <a:r>
              <a:rPr lang="en-US" sz="5400" b="1">
                <a:solidFill>
                  <a:schemeClr val="accent5"/>
                </a:solidFill>
              </a:rPr>
              <a:t>… especially during unprecedented situations. </a:t>
            </a:r>
            <a:endParaRPr lang="en-US">
              <a:solidFill>
                <a:schemeClr val="accent5"/>
              </a:solidFill>
            </a:endParaRPr>
          </a:p>
        </p:txBody>
      </p:sp>
    </p:spTree>
    <p:extLst>
      <p:ext uri="{BB962C8B-B14F-4D97-AF65-F5344CB8AC3E}">
        <p14:creationId xmlns:p14="http://schemas.microsoft.com/office/powerpoint/2010/main" val="422734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EBB47B11-CB38-558B-6EB6-4DA600C74B2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5E0A22F-9E6C-DA7E-8463-AA5257287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4BD7838-9911-C9CF-DD80-C8F18D401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D9793D9C-2F33-DC4B-8522-A534BF1339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275D251-D196-EC27-0766-C14442ADF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991537-56F0-4B4F-337E-E9FE1706D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ACF35A6-1CED-72A7-FC52-43BCCB277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E6C794E-8602-B7A1-11D4-F53198CF2244}"/>
              </a:ext>
            </a:extLst>
          </p:cNvPr>
          <p:cNvSpPr>
            <a:spLocks noGrp="1"/>
          </p:cNvSpPr>
          <p:nvPr>
            <p:ph type="title"/>
          </p:nvPr>
        </p:nvSpPr>
        <p:spPr>
          <a:xfrm>
            <a:off x="1024778" y="3282541"/>
            <a:ext cx="10058400" cy="1365660"/>
          </a:xfrm>
        </p:spPr>
        <p:txBody>
          <a:bodyPr vert="horz" lIns="91440" tIns="45720" rIns="91440" bIns="45720" rtlCol="0" anchor="b">
            <a:noAutofit/>
          </a:bodyPr>
          <a:lstStyle/>
          <a:p>
            <a:pPr algn="ctr"/>
            <a:r>
              <a:rPr lang="en-US" sz="21600" b="1">
                <a:solidFill>
                  <a:srgbClr val="FFFFFF"/>
                </a:solidFill>
              </a:rPr>
              <a:t>Quiz!</a:t>
            </a:r>
          </a:p>
        </p:txBody>
      </p:sp>
    </p:spTree>
    <p:extLst>
      <p:ext uri="{BB962C8B-B14F-4D97-AF65-F5344CB8AC3E}">
        <p14:creationId xmlns:p14="http://schemas.microsoft.com/office/powerpoint/2010/main" val="215165450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Incident objectives that drive incident operations are established by: </a:t>
            </a:r>
          </a:p>
        </p:txBody>
      </p:sp>
      <p:sp>
        <p:nvSpPr>
          <p:cNvPr id="3" name="Content Placeholder 2"/>
          <p:cNvSpPr>
            <a:spLocks noGrp="1"/>
          </p:cNvSpPr>
          <p:nvPr>
            <p:ph idx="1"/>
          </p:nvPr>
        </p:nvSpPr>
        <p:spPr>
          <a:xfrm>
            <a:off x="1097280" y="2105377"/>
            <a:ext cx="10058400" cy="3347155"/>
          </a:xfrm>
        </p:spPr>
        <p:txBody>
          <a:bodyPr>
            <a:normAutofit/>
          </a:bodyPr>
          <a:lstStyle/>
          <a:p>
            <a:pPr marL="457200" indent="-457200">
              <a:buFont typeface="+mj-lt"/>
              <a:buAutoNum type="alphaUcPeriod"/>
            </a:pPr>
            <a:r>
              <a:rPr lang="en-US" sz="3200"/>
              <a:t>Agency Administrator</a:t>
            </a:r>
          </a:p>
          <a:p>
            <a:pPr marL="457200" indent="-457200">
              <a:buFont typeface="+mj-lt"/>
              <a:buAutoNum type="alphaUcPeriod"/>
            </a:pPr>
            <a:r>
              <a:rPr lang="en-US" sz="3200"/>
              <a:t>Planning Section Chief</a:t>
            </a:r>
          </a:p>
          <a:p>
            <a:pPr marL="457200" indent="-457200">
              <a:buFont typeface="+mj-lt"/>
              <a:buAutoNum type="alphaUcPeriod"/>
            </a:pPr>
            <a:r>
              <a:rPr lang="en-US" sz="3200"/>
              <a:t>Operations Section Chief</a:t>
            </a:r>
          </a:p>
          <a:p>
            <a:pPr marL="457200" indent="-457200">
              <a:buFont typeface="+mj-lt"/>
              <a:buAutoNum type="alphaUcPeriod"/>
            </a:pPr>
            <a:r>
              <a:rPr lang="en-US" sz="3200"/>
              <a:t>Incident Commander or Unified Command</a:t>
            </a:r>
          </a:p>
          <a:p>
            <a:pPr marL="457200" indent="-457200">
              <a:buFont typeface="+mj-lt"/>
              <a:buAutoNum type="alphaUcPeriod"/>
            </a:pPr>
            <a:endParaRPr lang="en-US"/>
          </a:p>
        </p:txBody>
      </p:sp>
    </p:spTree>
    <p:extLst>
      <p:ext uri="{BB962C8B-B14F-4D97-AF65-F5344CB8AC3E}">
        <p14:creationId xmlns:p14="http://schemas.microsoft.com/office/powerpoint/2010/main" val="132241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4186" y="3897997"/>
            <a:ext cx="8846821" cy="6589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Incident objectives that drive incident operations are established by: </a:t>
            </a:r>
          </a:p>
        </p:txBody>
      </p:sp>
      <p:sp>
        <p:nvSpPr>
          <p:cNvPr id="3" name="Content Placeholder 2"/>
          <p:cNvSpPr>
            <a:spLocks noGrp="1"/>
          </p:cNvSpPr>
          <p:nvPr>
            <p:ph idx="1"/>
          </p:nvPr>
        </p:nvSpPr>
        <p:spPr>
          <a:xfrm>
            <a:off x="1097280" y="2105377"/>
            <a:ext cx="10058400" cy="3347155"/>
          </a:xfrm>
        </p:spPr>
        <p:txBody>
          <a:bodyPr>
            <a:normAutofit/>
          </a:bodyPr>
          <a:lstStyle/>
          <a:p>
            <a:pPr marL="457200" indent="-457200">
              <a:buFont typeface="+mj-lt"/>
              <a:buAutoNum type="alphaUcPeriod"/>
            </a:pPr>
            <a:r>
              <a:rPr lang="en-US" sz="3200"/>
              <a:t>Agency Administrator</a:t>
            </a:r>
          </a:p>
          <a:p>
            <a:pPr marL="457200" indent="-457200">
              <a:buFont typeface="+mj-lt"/>
              <a:buAutoNum type="alphaUcPeriod"/>
            </a:pPr>
            <a:r>
              <a:rPr lang="en-US" sz="3200"/>
              <a:t>Planning Section Chief</a:t>
            </a:r>
          </a:p>
          <a:p>
            <a:pPr marL="457200" indent="-457200">
              <a:buFont typeface="+mj-lt"/>
              <a:buAutoNum type="alphaUcPeriod"/>
            </a:pPr>
            <a:r>
              <a:rPr lang="en-US" sz="3200"/>
              <a:t>Operations Section Chief</a:t>
            </a:r>
          </a:p>
          <a:p>
            <a:pPr marL="457200" indent="-457200">
              <a:buFont typeface="+mj-lt"/>
              <a:buAutoNum type="alphaUcPeriod"/>
            </a:pPr>
            <a:r>
              <a:rPr lang="en-US" sz="3200" b="1"/>
              <a:t>Incident Commander or Unified Command</a:t>
            </a:r>
          </a:p>
          <a:p>
            <a:pPr marL="457200" indent="-457200">
              <a:buFont typeface="+mj-lt"/>
              <a:buAutoNum type="alphaUcPeriod"/>
            </a:pPr>
            <a:endParaRPr lang="en-US"/>
          </a:p>
        </p:txBody>
      </p:sp>
    </p:spTree>
    <p:extLst>
      <p:ext uri="{BB962C8B-B14F-4D97-AF65-F5344CB8AC3E}">
        <p14:creationId xmlns:p14="http://schemas.microsoft.com/office/powerpoint/2010/main" val="118626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79" y="666044"/>
            <a:ext cx="10349653" cy="23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618692"/>
            <a:ext cx="10058400" cy="1450757"/>
          </a:xfrm>
          <a:ln>
            <a:noFill/>
          </a:ln>
        </p:spPr>
        <p:txBody>
          <a:bodyPr>
            <a:normAutofit fontScale="90000"/>
          </a:bodyPr>
          <a:lstStyle/>
          <a:p>
            <a:r>
              <a:rPr lang="en-US"/>
              <a:t>Which ICS functional area sets the incident objectives, strategies, and priorities, and has overall responsibility for the incident?</a:t>
            </a:r>
          </a:p>
        </p:txBody>
      </p:sp>
      <p:sp>
        <p:nvSpPr>
          <p:cNvPr id="3" name="Content Placeholder 2"/>
          <p:cNvSpPr>
            <a:spLocks noGrp="1"/>
          </p:cNvSpPr>
          <p:nvPr>
            <p:ph idx="1"/>
          </p:nvPr>
        </p:nvSpPr>
        <p:spPr>
          <a:xfrm>
            <a:off x="1097280" y="3250071"/>
            <a:ext cx="10058400" cy="3347155"/>
          </a:xfrm>
        </p:spPr>
        <p:txBody>
          <a:bodyPr>
            <a:normAutofit/>
          </a:bodyPr>
          <a:lstStyle/>
          <a:p>
            <a:pPr marL="457200" indent="-457200">
              <a:spcAft>
                <a:spcPts val="1200"/>
              </a:spcAft>
              <a:buFont typeface="+mj-lt"/>
              <a:buAutoNum type="alphaUcPeriod"/>
            </a:pPr>
            <a:r>
              <a:rPr lang="en-US" sz="3200"/>
              <a:t>Finance/Administration</a:t>
            </a:r>
          </a:p>
          <a:p>
            <a:pPr marL="457200" indent="-457200">
              <a:spcAft>
                <a:spcPts val="1200"/>
              </a:spcAft>
              <a:buFont typeface="+mj-lt"/>
              <a:buAutoNum type="alphaUcPeriod"/>
            </a:pPr>
            <a:r>
              <a:rPr lang="en-US" sz="3200"/>
              <a:t>Command</a:t>
            </a:r>
          </a:p>
          <a:p>
            <a:pPr marL="457200" indent="-457200">
              <a:spcAft>
                <a:spcPts val="1200"/>
              </a:spcAft>
              <a:buFont typeface="+mj-lt"/>
              <a:buAutoNum type="alphaUcPeriod"/>
            </a:pPr>
            <a:r>
              <a:rPr lang="en-US" sz="3200"/>
              <a:t>Operations</a:t>
            </a:r>
          </a:p>
          <a:p>
            <a:pPr marL="457200" indent="-457200">
              <a:spcAft>
                <a:spcPts val="1200"/>
              </a:spcAft>
              <a:buFont typeface="+mj-lt"/>
              <a:buAutoNum type="alphaUcPeriod"/>
            </a:pPr>
            <a:r>
              <a:rPr lang="en-US" sz="3200"/>
              <a:t>Logistics</a:t>
            </a:r>
          </a:p>
          <a:p>
            <a:pPr marL="457200" indent="-457200">
              <a:buFont typeface="+mj-lt"/>
              <a:buAutoNum type="alphaUcPeriod"/>
            </a:pPr>
            <a:endParaRPr lang="en-US"/>
          </a:p>
        </p:txBody>
      </p:sp>
    </p:spTree>
    <p:extLst>
      <p:ext uri="{BB962C8B-B14F-4D97-AF65-F5344CB8AC3E}">
        <p14:creationId xmlns:p14="http://schemas.microsoft.com/office/powerpoint/2010/main" val="151195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5306" y="3893946"/>
            <a:ext cx="5104014" cy="6589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97279" y="666044"/>
            <a:ext cx="10349653" cy="23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618692"/>
            <a:ext cx="10058400" cy="1450757"/>
          </a:xfrm>
          <a:ln>
            <a:noFill/>
          </a:ln>
        </p:spPr>
        <p:txBody>
          <a:bodyPr>
            <a:normAutofit fontScale="90000"/>
          </a:bodyPr>
          <a:lstStyle/>
          <a:p>
            <a:r>
              <a:rPr lang="en-US"/>
              <a:t>Which ICS functional area sets the incident objectives, strategies, and priorities, and has overall responsibility for the incident?</a:t>
            </a:r>
          </a:p>
        </p:txBody>
      </p:sp>
      <p:sp>
        <p:nvSpPr>
          <p:cNvPr id="3" name="Content Placeholder 2"/>
          <p:cNvSpPr>
            <a:spLocks noGrp="1"/>
          </p:cNvSpPr>
          <p:nvPr>
            <p:ph idx="1"/>
          </p:nvPr>
        </p:nvSpPr>
        <p:spPr>
          <a:xfrm>
            <a:off x="1097280" y="3250071"/>
            <a:ext cx="10058400" cy="3347155"/>
          </a:xfrm>
        </p:spPr>
        <p:txBody>
          <a:bodyPr>
            <a:normAutofit/>
          </a:bodyPr>
          <a:lstStyle/>
          <a:p>
            <a:pPr marL="457200" indent="-457200">
              <a:spcAft>
                <a:spcPts val="1200"/>
              </a:spcAft>
              <a:buFont typeface="+mj-lt"/>
              <a:buAutoNum type="alphaUcPeriod"/>
            </a:pPr>
            <a:r>
              <a:rPr lang="en-US" sz="3200"/>
              <a:t>Finance/Administration</a:t>
            </a:r>
          </a:p>
          <a:p>
            <a:pPr marL="457200" indent="-457200">
              <a:spcAft>
                <a:spcPts val="1200"/>
              </a:spcAft>
              <a:buFont typeface="+mj-lt"/>
              <a:buAutoNum type="alphaUcPeriod"/>
            </a:pPr>
            <a:r>
              <a:rPr lang="en-US" sz="3200" b="1"/>
              <a:t>Command</a:t>
            </a:r>
          </a:p>
          <a:p>
            <a:pPr marL="457200" indent="-457200">
              <a:spcAft>
                <a:spcPts val="1200"/>
              </a:spcAft>
              <a:buFont typeface="+mj-lt"/>
              <a:buAutoNum type="alphaUcPeriod"/>
            </a:pPr>
            <a:r>
              <a:rPr lang="en-US" sz="3200"/>
              <a:t> Operations</a:t>
            </a:r>
          </a:p>
          <a:p>
            <a:pPr marL="457200" indent="-457200">
              <a:spcAft>
                <a:spcPts val="1200"/>
              </a:spcAft>
              <a:buFont typeface="+mj-lt"/>
              <a:buAutoNum type="alphaUcPeriod"/>
            </a:pPr>
            <a:r>
              <a:rPr lang="en-US" sz="3200"/>
              <a:t>Logistics</a:t>
            </a:r>
          </a:p>
          <a:p>
            <a:pPr marL="457200" indent="-457200">
              <a:buFont typeface="+mj-lt"/>
              <a:buAutoNum type="alphaUcPeriod"/>
            </a:pPr>
            <a:endParaRPr lang="en-US"/>
          </a:p>
        </p:txBody>
      </p:sp>
    </p:spTree>
    <p:extLst>
      <p:ext uri="{BB962C8B-B14F-4D97-AF65-F5344CB8AC3E}">
        <p14:creationId xmlns:p14="http://schemas.microsoft.com/office/powerpoint/2010/main" val="31324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NIMS Management Characteristics are there?</a:t>
            </a:r>
          </a:p>
        </p:txBody>
      </p:sp>
      <p:sp>
        <p:nvSpPr>
          <p:cNvPr id="3" name="Content Placeholder 2"/>
          <p:cNvSpPr>
            <a:spLocks noGrp="1"/>
          </p:cNvSpPr>
          <p:nvPr>
            <p:ph idx="1"/>
          </p:nvPr>
        </p:nvSpPr>
        <p:spPr>
          <a:xfrm>
            <a:off x="1097280" y="2105377"/>
            <a:ext cx="10058400" cy="3347155"/>
          </a:xfrm>
        </p:spPr>
        <p:txBody>
          <a:bodyPr>
            <a:normAutofit/>
          </a:bodyPr>
          <a:lstStyle/>
          <a:p>
            <a:pPr marL="457200" indent="-457200">
              <a:spcAft>
                <a:spcPts val="1200"/>
              </a:spcAft>
              <a:buFont typeface="+mj-lt"/>
              <a:buAutoNum type="alphaUcPeriod"/>
            </a:pPr>
            <a:r>
              <a:rPr lang="en-US" sz="3200"/>
              <a:t>12</a:t>
            </a:r>
          </a:p>
          <a:p>
            <a:pPr marL="457200" indent="-457200">
              <a:spcAft>
                <a:spcPts val="1200"/>
              </a:spcAft>
              <a:buFont typeface="+mj-lt"/>
              <a:buAutoNum type="alphaUcPeriod"/>
            </a:pPr>
            <a:r>
              <a:rPr lang="en-US" sz="3200"/>
              <a:t>13</a:t>
            </a:r>
          </a:p>
          <a:p>
            <a:pPr marL="457200" indent="-457200">
              <a:spcAft>
                <a:spcPts val="1200"/>
              </a:spcAft>
              <a:buFont typeface="+mj-lt"/>
              <a:buAutoNum type="alphaUcPeriod"/>
            </a:pPr>
            <a:r>
              <a:rPr lang="en-US" sz="3200"/>
              <a:t>14</a:t>
            </a:r>
          </a:p>
          <a:p>
            <a:pPr marL="457200" indent="-457200">
              <a:spcAft>
                <a:spcPts val="1200"/>
              </a:spcAft>
              <a:buFont typeface="+mj-lt"/>
              <a:buAutoNum type="alphaUcPeriod"/>
            </a:pPr>
            <a:r>
              <a:rPr lang="en-US" sz="3200"/>
              <a:t>15</a:t>
            </a:r>
          </a:p>
          <a:p>
            <a:pPr marL="457200" indent="-457200">
              <a:buFont typeface="+mj-lt"/>
              <a:buAutoNum type="alphaUcPeriod"/>
            </a:pPr>
            <a:endParaRPr lang="en-US"/>
          </a:p>
        </p:txBody>
      </p:sp>
    </p:spTree>
    <p:extLst>
      <p:ext uri="{BB962C8B-B14F-4D97-AF65-F5344CB8AC3E}">
        <p14:creationId xmlns:p14="http://schemas.microsoft.com/office/powerpoint/2010/main" val="360628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3759" y="3511135"/>
            <a:ext cx="1506202" cy="6589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How many NIMS Management Characteristics are there?</a:t>
            </a:r>
          </a:p>
        </p:txBody>
      </p:sp>
      <p:sp>
        <p:nvSpPr>
          <p:cNvPr id="3" name="Content Placeholder 2"/>
          <p:cNvSpPr>
            <a:spLocks noGrp="1"/>
          </p:cNvSpPr>
          <p:nvPr>
            <p:ph idx="1"/>
          </p:nvPr>
        </p:nvSpPr>
        <p:spPr>
          <a:xfrm>
            <a:off x="1097280" y="2105377"/>
            <a:ext cx="10058400" cy="3347155"/>
          </a:xfrm>
        </p:spPr>
        <p:txBody>
          <a:bodyPr>
            <a:normAutofit/>
          </a:bodyPr>
          <a:lstStyle/>
          <a:p>
            <a:pPr marL="457200" indent="-457200">
              <a:spcAft>
                <a:spcPts val="1200"/>
              </a:spcAft>
              <a:buFont typeface="+mj-lt"/>
              <a:buAutoNum type="alphaUcPeriod"/>
            </a:pPr>
            <a:r>
              <a:rPr lang="en-US" sz="3200"/>
              <a:t>12</a:t>
            </a:r>
          </a:p>
          <a:p>
            <a:pPr marL="457200" indent="-457200">
              <a:spcAft>
                <a:spcPts val="1200"/>
              </a:spcAft>
              <a:buFont typeface="+mj-lt"/>
              <a:buAutoNum type="alphaUcPeriod"/>
            </a:pPr>
            <a:r>
              <a:rPr lang="en-US" sz="3200"/>
              <a:t>13</a:t>
            </a:r>
          </a:p>
          <a:p>
            <a:pPr marL="457200" indent="-457200">
              <a:spcAft>
                <a:spcPts val="1200"/>
              </a:spcAft>
              <a:buFont typeface="+mj-lt"/>
              <a:buAutoNum type="alphaUcPeriod"/>
            </a:pPr>
            <a:r>
              <a:rPr lang="en-US" sz="3200" b="1"/>
              <a:t>14</a:t>
            </a:r>
          </a:p>
          <a:p>
            <a:pPr marL="457200" indent="-457200">
              <a:spcAft>
                <a:spcPts val="1200"/>
              </a:spcAft>
              <a:buFont typeface="+mj-lt"/>
              <a:buAutoNum type="alphaUcPeriod"/>
            </a:pPr>
            <a:r>
              <a:rPr lang="en-US" sz="3200"/>
              <a:t>15</a:t>
            </a:r>
          </a:p>
          <a:p>
            <a:pPr marL="457200" indent="-457200">
              <a:buFont typeface="+mj-lt"/>
              <a:buAutoNum type="alphaUcPeriod"/>
            </a:pPr>
            <a:endParaRPr lang="en-US"/>
          </a:p>
        </p:txBody>
      </p:sp>
    </p:spTree>
    <p:extLst>
      <p:ext uri="{BB962C8B-B14F-4D97-AF65-F5344CB8AC3E}">
        <p14:creationId xmlns:p14="http://schemas.microsoft.com/office/powerpoint/2010/main" val="34076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8666" y="1086987"/>
            <a:ext cx="10995378" cy="20050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065537"/>
            <a:ext cx="10058400" cy="1450757"/>
          </a:xfrm>
        </p:spPr>
        <p:txBody>
          <a:bodyPr>
            <a:normAutofit fontScale="90000"/>
          </a:bodyPr>
          <a:lstStyle/>
          <a:p>
            <a:r>
              <a:rPr lang="en-US"/>
              <a:t>If the Incident Commander designates personnel to provide public information, safety, and liaison services, the personnel are collectively referred to as the:</a:t>
            </a:r>
          </a:p>
        </p:txBody>
      </p:sp>
      <p:sp>
        <p:nvSpPr>
          <p:cNvPr id="3" name="Content Placeholder 2"/>
          <p:cNvSpPr>
            <a:spLocks noGrp="1"/>
          </p:cNvSpPr>
          <p:nvPr>
            <p:ph idx="1"/>
          </p:nvPr>
        </p:nvSpPr>
        <p:spPr>
          <a:xfrm>
            <a:off x="1097280" y="2771420"/>
            <a:ext cx="10058400" cy="3347155"/>
          </a:xfrm>
        </p:spPr>
        <p:txBody>
          <a:bodyPr>
            <a:normAutofit/>
          </a:bodyPr>
          <a:lstStyle/>
          <a:p>
            <a:pPr marL="457200" indent="-457200">
              <a:spcAft>
                <a:spcPts val="1200"/>
              </a:spcAft>
              <a:buFont typeface="+mj-lt"/>
              <a:buAutoNum type="alphaUcPeriod"/>
            </a:pPr>
            <a:r>
              <a:rPr lang="en-US" sz="3200"/>
              <a:t>Command Staff</a:t>
            </a:r>
          </a:p>
          <a:p>
            <a:pPr marL="457200" indent="-457200">
              <a:spcAft>
                <a:spcPts val="1200"/>
              </a:spcAft>
              <a:buFont typeface="+mj-lt"/>
              <a:buAutoNum type="alphaUcPeriod"/>
            </a:pPr>
            <a:r>
              <a:rPr lang="en-US" sz="3200"/>
              <a:t>Director Staff</a:t>
            </a:r>
          </a:p>
          <a:p>
            <a:pPr marL="457200" indent="-457200">
              <a:spcAft>
                <a:spcPts val="1200"/>
              </a:spcAft>
              <a:buFont typeface="+mj-lt"/>
              <a:buAutoNum type="alphaUcPeriod"/>
            </a:pPr>
            <a:r>
              <a:rPr lang="en-US" sz="3200"/>
              <a:t>Incident Staff</a:t>
            </a:r>
          </a:p>
          <a:p>
            <a:pPr marL="457200" indent="-457200">
              <a:spcAft>
                <a:spcPts val="1200"/>
              </a:spcAft>
              <a:buFont typeface="+mj-lt"/>
              <a:buAutoNum type="alphaUcPeriod"/>
            </a:pPr>
            <a:r>
              <a:rPr lang="en-US" sz="3200"/>
              <a:t>Executive Staff</a:t>
            </a:r>
          </a:p>
          <a:p>
            <a:pPr marL="457200" indent="-457200">
              <a:buFont typeface="+mj-lt"/>
              <a:buAutoNum type="alphaUcPeriod"/>
            </a:pPr>
            <a:endParaRPr lang="en-US"/>
          </a:p>
        </p:txBody>
      </p:sp>
    </p:spTree>
    <p:extLst>
      <p:ext uri="{BB962C8B-B14F-4D97-AF65-F5344CB8AC3E}">
        <p14:creationId xmlns:p14="http://schemas.microsoft.com/office/powerpoint/2010/main" val="2508223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7" y="1512277"/>
            <a:ext cx="11561885" cy="386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4738" y="2679544"/>
            <a:ext cx="5104014" cy="6589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065537"/>
            <a:ext cx="10058400" cy="1450757"/>
          </a:xfrm>
        </p:spPr>
        <p:txBody>
          <a:bodyPr>
            <a:normAutofit fontScale="90000"/>
          </a:bodyPr>
          <a:lstStyle/>
          <a:p>
            <a:r>
              <a:rPr lang="en-US"/>
              <a:t>If the Incident Commander designates personnel to provide public information, safety, and liaison services, the personnel are collectively referred to as the:</a:t>
            </a:r>
          </a:p>
        </p:txBody>
      </p:sp>
      <p:sp>
        <p:nvSpPr>
          <p:cNvPr id="3" name="Content Placeholder 2"/>
          <p:cNvSpPr>
            <a:spLocks noGrp="1"/>
          </p:cNvSpPr>
          <p:nvPr>
            <p:ph idx="1"/>
          </p:nvPr>
        </p:nvSpPr>
        <p:spPr>
          <a:xfrm>
            <a:off x="1097280" y="2771420"/>
            <a:ext cx="10058400" cy="3347155"/>
          </a:xfrm>
        </p:spPr>
        <p:txBody>
          <a:bodyPr>
            <a:normAutofit/>
          </a:bodyPr>
          <a:lstStyle/>
          <a:p>
            <a:pPr marL="457200" indent="-457200">
              <a:spcAft>
                <a:spcPts val="1200"/>
              </a:spcAft>
              <a:buFont typeface="+mj-lt"/>
              <a:buAutoNum type="alphaUcPeriod"/>
            </a:pPr>
            <a:r>
              <a:rPr lang="en-US" sz="3200" b="1"/>
              <a:t>Command Staff</a:t>
            </a:r>
          </a:p>
          <a:p>
            <a:pPr marL="457200" indent="-457200">
              <a:spcAft>
                <a:spcPts val="1200"/>
              </a:spcAft>
              <a:buFont typeface="+mj-lt"/>
              <a:buAutoNum type="alphaUcPeriod"/>
            </a:pPr>
            <a:r>
              <a:rPr lang="en-US" sz="3200"/>
              <a:t>Director Staff</a:t>
            </a:r>
          </a:p>
          <a:p>
            <a:pPr marL="457200" indent="-457200">
              <a:spcAft>
                <a:spcPts val="1200"/>
              </a:spcAft>
              <a:buFont typeface="+mj-lt"/>
              <a:buAutoNum type="alphaUcPeriod"/>
            </a:pPr>
            <a:r>
              <a:rPr lang="en-US" sz="3200"/>
              <a:t>Incident Staff</a:t>
            </a:r>
          </a:p>
          <a:p>
            <a:pPr marL="457200" indent="-457200">
              <a:spcAft>
                <a:spcPts val="1200"/>
              </a:spcAft>
              <a:buFont typeface="+mj-lt"/>
              <a:buAutoNum type="alphaUcPeriod"/>
            </a:pPr>
            <a:r>
              <a:rPr lang="en-US" sz="3200"/>
              <a:t>Executive Staff</a:t>
            </a:r>
          </a:p>
          <a:p>
            <a:pPr marL="457200" indent="-457200">
              <a:buFont typeface="+mj-lt"/>
              <a:buAutoNum type="alphaUcPeriod"/>
            </a:pPr>
            <a:endParaRPr lang="en-US"/>
          </a:p>
        </p:txBody>
      </p:sp>
    </p:spTree>
    <p:extLst>
      <p:ext uri="{BB962C8B-B14F-4D97-AF65-F5344CB8AC3E}">
        <p14:creationId xmlns:p14="http://schemas.microsoft.com/office/powerpoint/2010/main" val="407292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844" y="508000"/>
            <a:ext cx="10363200" cy="2302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268734"/>
            <a:ext cx="10058400" cy="1450757"/>
          </a:xfrm>
        </p:spPr>
        <p:txBody>
          <a:bodyPr>
            <a:normAutofit fontScale="90000"/>
          </a:bodyPr>
          <a:lstStyle/>
          <a:p>
            <a:r>
              <a:rPr lang="en-US"/>
              <a:t>To ensure a smooth transfer, the outgoing Incident Commander should provide a(n) ___________ to the new Incident Commander.</a:t>
            </a:r>
          </a:p>
        </p:txBody>
      </p:sp>
      <p:sp>
        <p:nvSpPr>
          <p:cNvPr id="3" name="Content Placeholder 2"/>
          <p:cNvSpPr>
            <a:spLocks noGrp="1"/>
          </p:cNvSpPr>
          <p:nvPr>
            <p:ph idx="1"/>
          </p:nvPr>
        </p:nvSpPr>
        <p:spPr>
          <a:xfrm>
            <a:off x="1097280" y="2906889"/>
            <a:ext cx="10058400" cy="3347155"/>
          </a:xfrm>
        </p:spPr>
        <p:txBody>
          <a:bodyPr>
            <a:normAutofit/>
          </a:bodyPr>
          <a:lstStyle/>
          <a:p>
            <a:pPr marL="457200" indent="-457200">
              <a:spcAft>
                <a:spcPts val="1200"/>
              </a:spcAft>
              <a:buFont typeface="+mj-lt"/>
              <a:buAutoNum type="alphaUcPeriod"/>
            </a:pPr>
            <a:r>
              <a:rPr lang="en-US" sz="3200"/>
              <a:t>Situational Analysis Document</a:t>
            </a:r>
          </a:p>
          <a:p>
            <a:pPr marL="457200" indent="-457200">
              <a:spcAft>
                <a:spcPts val="1200"/>
              </a:spcAft>
              <a:buFont typeface="+mj-lt"/>
              <a:buAutoNum type="alphaUcPeriod"/>
            </a:pPr>
            <a:r>
              <a:rPr lang="en-US" sz="3200"/>
              <a:t>Lessons Learned Report</a:t>
            </a:r>
          </a:p>
          <a:p>
            <a:pPr marL="457200" indent="-457200">
              <a:spcAft>
                <a:spcPts val="1200"/>
              </a:spcAft>
              <a:buFont typeface="+mj-lt"/>
              <a:buAutoNum type="alphaUcPeriod"/>
            </a:pPr>
            <a:r>
              <a:rPr lang="en-US" sz="3200"/>
              <a:t>Briefing</a:t>
            </a:r>
          </a:p>
          <a:p>
            <a:pPr marL="457200" indent="-457200">
              <a:spcAft>
                <a:spcPts val="1200"/>
              </a:spcAft>
              <a:buFont typeface="+mj-lt"/>
              <a:buAutoNum type="alphaUcPeriod"/>
            </a:pPr>
            <a:r>
              <a:rPr lang="en-US" sz="3200"/>
              <a:t>Incident Action Plan</a:t>
            </a:r>
          </a:p>
          <a:p>
            <a:pPr marL="457200" indent="-457200">
              <a:buFont typeface="+mj-lt"/>
              <a:buAutoNum type="alphaUcPeriod"/>
            </a:pPr>
            <a:endParaRPr lang="en-US"/>
          </a:p>
        </p:txBody>
      </p:sp>
    </p:spTree>
    <p:extLst>
      <p:ext uri="{BB962C8B-B14F-4D97-AF65-F5344CB8AC3E}">
        <p14:creationId xmlns:p14="http://schemas.microsoft.com/office/powerpoint/2010/main" val="77101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41E39-5D50-29E0-B555-91249DE4123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3100">
                <a:solidFill>
                  <a:schemeClr val="tx1">
                    <a:lumMod val="85000"/>
                    <a:lumOff val="15000"/>
                  </a:schemeClr>
                </a:solidFill>
              </a:rPr>
              <a:t>A GO Health MRC Training Associated with IS-100.C: Introduction to the Incident Command System, ICS 100 course with FEMA</a:t>
            </a:r>
          </a:p>
        </p:txBody>
      </p:sp>
      <p:pic>
        <p:nvPicPr>
          <p:cNvPr id="3" name="Picture 2">
            <a:extLst>
              <a:ext uri="{FF2B5EF4-FFF2-40B4-BE49-F238E27FC236}">
                <a16:creationId xmlns:a16="http://schemas.microsoft.com/office/drawing/2014/main" id="{C0AD5E1F-0732-9F5D-5C6D-17D02AD6A4D5}"/>
              </a:ext>
            </a:extLst>
          </p:cNvPr>
          <p:cNvPicPr>
            <a:picLocks noChangeAspect="1"/>
          </p:cNvPicPr>
          <p:nvPr/>
        </p:nvPicPr>
        <p:blipFill>
          <a:blip r:embed="rId2"/>
          <a:srcRect t="4444" r="-119" b="13481"/>
          <a:stretch>
            <a:fillRect/>
          </a:stretch>
        </p:blipFill>
        <p:spPr>
          <a:xfrm>
            <a:off x="288559" y="347929"/>
            <a:ext cx="7653897" cy="5049180"/>
          </a:xfrm>
          <a:prstGeom prst="rect">
            <a:avLst/>
          </a:prstGeom>
        </p:spPr>
      </p:pic>
      <p:cxnSp>
        <p:nvCxnSpPr>
          <p:cNvPr id="33" name="Straight Connector 3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3804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1875" y="4330106"/>
            <a:ext cx="5104014" cy="6589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0844" y="508000"/>
            <a:ext cx="10363200" cy="2302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1268734"/>
            <a:ext cx="10058400" cy="1450757"/>
          </a:xfrm>
        </p:spPr>
        <p:txBody>
          <a:bodyPr>
            <a:normAutofit fontScale="90000"/>
          </a:bodyPr>
          <a:lstStyle/>
          <a:p>
            <a:r>
              <a:rPr lang="en-US"/>
              <a:t>To ensure a smooth transfer, the outgoing Incident Commander should provide a(n) ___________ to the new Incident Commander.</a:t>
            </a:r>
          </a:p>
        </p:txBody>
      </p:sp>
      <p:sp>
        <p:nvSpPr>
          <p:cNvPr id="3" name="Content Placeholder 2"/>
          <p:cNvSpPr>
            <a:spLocks noGrp="1"/>
          </p:cNvSpPr>
          <p:nvPr>
            <p:ph idx="1"/>
          </p:nvPr>
        </p:nvSpPr>
        <p:spPr>
          <a:xfrm>
            <a:off x="1097280" y="2906889"/>
            <a:ext cx="10058400" cy="3347155"/>
          </a:xfrm>
        </p:spPr>
        <p:txBody>
          <a:bodyPr>
            <a:normAutofit/>
          </a:bodyPr>
          <a:lstStyle/>
          <a:p>
            <a:pPr marL="457200" indent="-457200">
              <a:spcAft>
                <a:spcPts val="1200"/>
              </a:spcAft>
              <a:buFont typeface="+mj-lt"/>
              <a:buAutoNum type="alphaUcPeriod"/>
            </a:pPr>
            <a:r>
              <a:rPr lang="en-US" sz="3200"/>
              <a:t>Situational Analysis Document</a:t>
            </a:r>
          </a:p>
          <a:p>
            <a:pPr marL="457200" indent="-457200">
              <a:spcAft>
                <a:spcPts val="1200"/>
              </a:spcAft>
              <a:buFont typeface="+mj-lt"/>
              <a:buAutoNum type="alphaUcPeriod"/>
            </a:pPr>
            <a:r>
              <a:rPr lang="en-US" sz="3200"/>
              <a:t>Lessons Learned Report</a:t>
            </a:r>
          </a:p>
          <a:p>
            <a:pPr marL="457200" indent="-457200">
              <a:spcAft>
                <a:spcPts val="1200"/>
              </a:spcAft>
              <a:buFont typeface="+mj-lt"/>
              <a:buAutoNum type="alphaUcPeriod"/>
            </a:pPr>
            <a:r>
              <a:rPr lang="en-US" sz="3200" b="1"/>
              <a:t>Briefing</a:t>
            </a:r>
          </a:p>
          <a:p>
            <a:pPr marL="457200" indent="-457200">
              <a:spcAft>
                <a:spcPts val="1200"/>
              </a:spcAft>
              <a:buFont typeface="+mj-lt"/>
              <a:buAutoNum type="alphaUcPeriod"/>
            </a:pPr>
            <a:r>
              <a:rPr lang="en-US" sz="3200"/>
              <a:t>Incident Action Plan</a:t>
            </a:r>
          </a:p>
          <a:p>
            <a:pPr marL="457200" indent="-457200">
              <a:buFont typeface="+mj-lt"/>
              <a:buAutoNum type="alphaUcPeriod"/>
            </a:pPr>
            <a:endParaRPr lang="en-US"/>
          </a:p>
        </p:txBody>
      </p:sp>
    </p:spTree>
    <p:extLst>
      <p:ext uri="{BB962C8B-B14F-4D97-AF65-F5344CB8AC3E}">
        <p14:creationId xmlns:p14="http://schemas.microsoft.com/office/powerpoint/2010/main" val="414511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856" y="2959839"/>
            <a:ext cx="9120289" cy="1280890"/>
          </a:xfrm>
        </p:spPr>
        <p:txBody>
          <a:bodyPr>
            <a:noAutofit/>
          </a:bodyPr>
          <a:lstStyle/>
          <a:p>
            <a:pPr algn="ctr"/>
            <a:r>
              <a:rPr lang="en-US" sz="8800" b="1">
                <a:solidFill>
                  <a:schemeClr val="tx2"/>
                </a:solidFill>
              </a:rPr>
              <a:t>Congratulations!</a:t>
            </a:r>
          </a:p>
        </p:txBody>
      </p:sp>
    </p:spTree>
    <p:extLst>
      <p:ext uri="{BB962C8B-B14F-4D97-AF65-F5344CB8AC3E}">
        <p14:creationId xmlns:p14="http://schemas.microsoft.com/office/powerpoint/2010/main" val="3523133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83" name="Straight Connector 308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9" name="Rectangle 3088">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1">
            <a:extLst>
              <a:ext uri="{FF2B5EF4-FFF2-40B4-BE49-F238E27FC236}">
                <a16:creationId xmlns:a16="http://schemas.microsoft.com/office/drawing/2014/main" id="{73E1A4C4-E4D1-C375-AA25-7E36BF87BA52}"/>
              </a:ext>
            </a:extLst>
          </p:cNvPr>
          <p:cNvSpPr txBox="1">
            <a:spLocks/>
          </p:cNvSpPr>
          <p:nvPr/>
        </p:nvSpPr>
        <p:spPr>
          <a:xfrm>
            <a:off x="5961344" y="758952"/>
            <a:ext cx="5542398"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spcAft>
                <a:spcPts val="600"/>
              </a:spcAft>
            </a:pPr>
            <a:r>
              <a:rPr lang="en-US" sz="8000" b="1">
                <a:solidFill>
                  <a:srgbClr val="FFFFFF"/>
                </a:solidFill>
              </a:rPr>
              <a:t>Thank you! </a:t>
            </a:r>
          </a:p>
        </p:txBody>
      </p:sp>
      <p:pic>
        <p:nvPicPr>
          <p:cNvPr id="4" name="Picture 3" descr="Graphical user interface, application&#10;&#10;AI-generated content may be incorrect.">
            <a:extLst>
              <a:ext uri="{FF2B5EF4-FFF2-40B4-BE49-F238E27FC236}">
                <a16:creationId xmlns:a16="http://schemas.microsoft.com/office/drawing/2014/main" id="{FEA8A106-0C77-FCD9-EA77-BD59BE0392A5}"/>
              </a:ext>
            </a:extLst>
          </p:cNvPr>
          <p:cNvPicPr>
            <a:picLocks noChangeAspect="1"/>
          </p:cNvPicPr>
          <p:nvPr/>
        </p:nvPicPr>
        <p:blipFill>
          <a:blip r:embed="rId2"/>
          <a:srcRect t="36390" b="43588"/>
          <a:stretch/>
        </p:blipFill>
        <p:spPr>
          <a:xfrm>
            <a:off x="154747" y="2464992"/>
            <a:ext cx="5336022" cy="1068378"/>
          </a:xfrm>
          <a:prstGeom prst="rect">
            <a:avLst/>
          </a:prstGeom>
        </p:spPr>
      </p:pic>
      <p:cxnSp>
        <p:nvCxnSpPr>
          <p:cNvPr id="3091" name="Straight Connector 3090">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254447-05C8-D9CE-0F6D-2707FD6ECC2D}"/>
              </a:ext>
            </a:extLst>
          </p:cNvPr>
          <p:cNvPicPr>
            <a:picLocks noChangeAspect="1"/>
          </p:cNvPicPr>
          <p:nvPr/>
        </p:nvPicPr>
        <p:blipFill>
          <a:blip r:embed="rId3"/>
          <a:srcRect t="32763" b="32351"/>
          <a:stretch/>
        </p:blipFill>
        <p:spPr>
          <a:xfrm>
            <a:off x="131728" y="3694874"/>
            <a:ext cx="3222219" cy="1124084"/>
          </a:xfrm>
          <a:prstGeom prst="rect">
            <a:avLst/>
          </a:prstGeom>
        </p:spPr>
      </p:pic>
    </p:spTree>
    <p:extLst>
      <p:ext uri="{BB962C8B-B14F-4D97-AF65-F5344CB8AC3E}">
        <p14:creationId xmlns:p14="http://schemas.microsoft.com/office/powerpoint/2010/main" val="325896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Course Structure </a:t>
            </a:r>
          </a:p>
        </p:txBody>
      </p:sp>
      <p:sp>
        <p:nvSpPr>
          <p:cNvPr id="6" name="Content Placeholder 2"/>
          <p:cNvSpPr>
            <a:spLocks noGrp="1"/>
          </p:cNvSpPr>
          <p:nvPr>
            <p:ph idx="1"/>
          </p:nvPr>
        </p:nvSpPr>
        <p:spPr>
          <a:xfrm>
            <a:off x="1097280" y="1817914"/>
            <a:ext cx="10206182" cy="3777622"/>
          </a:xfrm>
        </p:spPr>
        <p:txBody>
          <a:bodyPr>
            <a:noAutofit/>
          </a:bodyPr>
          <a:lstStyle/>
          <a:p>
            <a:pPr>
              <a:lnSpc>
                <a:spcPct val="150000"/>
              </a:lnSpc>
            </a:pPr>
            <a:r>
              <a:rPr lang="en-US" sz="2800"/>
              <a:t>Unit 1: Course Welcome and ICS Overview</a:t>
            </a:r>
          </a:p>
          <a:p>
            <a:pPr>
              <a:lnSpc>
                <a:spcPct val="150000"/>
              </a:lnSpc>
            </a:pPr>
            <a:r>
              <a:rPr lang="en-US" sz="2800"/>
              <a:t>Unit 2: NIMS Management Characteristics</a:t>
            </a:r>
          </a:p>
          <a:p>
            <a:pPr>
              <a:lnSpc>
                <a:spcPct val="150000"/>
              </a:lnSpc>
            </a:pPr>
            <a:r>
              <a:rPr lang="en-US" sz="2800"/>
              <a:t>Unit 3: ICS Functional Areas and Command Staff Roles</a:t>
            </a:r>
          </a:p>
          <a:p>
            <a:pPr>
              <a:lnSpc>
                <a:spcPct val="150000"/>
              </a:lnSpc>
            </a:pPr>
            <a:r>
              <a:rPr lang="en-US" sz="2800"/>
              <a:t>Unit 4: General Staff Roles </a:t>
            </a:r>
          </a:p>
          <a:p>
            <a:pPr>
              <a:lnSpc>
                <a:spcPct val="150000"/>
              </a:lnSpc>
            </a:pPr>
            <a:r>
              <a:rPr lang="en-US" sz="2800"/>
              <a:t>Unit 5: How ICS Applies to you</a:t>
            </a:r>
          </a:p>
        </p:txBody>
      </p:sp>
      <p:pic>
        <p:nvPicPr>
          <p:cNvPr id="3" name="Picture 2"/>
          <p:cNvPicPr>
            <a:picLocks noChangeAspect="1"/>
          </p:cNvPicPr>
          <p:nvPr/>
        </p:nvPicPr>
        <p:blipFill>
          <a:blip r:embed="rId2"/>
          <a:stretch>
            <a:fillRect/>
          </a:stretch>
        </p:blipFill>
        <p:spPr>
          <a:xfrm>
            <a:off x="188897" y="863141"/>
            <a:ext cx="908383" cy="798645"/>
          </a:xfrm>
          <a:prstGeom prst="rect">
            <a:avLst/>
          </a:prstGeom>
        </p:spPr>
      </p:pic>
    </p:spTree>
    <p:extLst>
      <p:ext uri="{BB962C8B-B14F-4D97-AF65-F5344CB8AC3E}">
        <p14:creationId xmlns:p14="http://schemas.microsoft.com/office/powerpoint/2010/main" val="84024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ICS? </a:t>
            </a:r>
          </a:p>
        </p:txBody>
      </p:sp>
      <p:sp>
        <p:nvSpPr>
          <p:cNvPr id="3" name="Content Placeholder 2"/>
          <p:cNvSpPr>
            <a:spLocks noGrp="1"/>
          </p:cNvSpPr>
          <p:nvPr>
            <p:ph sz="half" idx="1"/>
          </p:nvPr>
        </p:nvSpPr>
        <p:spPr>
          <a:xfrm>
            <a:off x="3683726" y="1845733"/>
            <a:ext cx="7724503" cy="4476689"/>
          </a:xfrm>
        </p:spPr>
        <p:txBody>
          <a:bodyPr>
            <a:normAutofit/>
          </a:bodyPr>
          <a:lstStyle/>
          <a:p>
            <a:pPr marL="0" indent="0">
              <a:buNone/>
            </a:pPr>
            <a:r>
              <a:rPr lang="en-US"/>
              <a:t>The Incident Command System (ICS) is a flexible, standardized way to manage incidents that: </a:t>
            </a:r>
          </a:p>
          <a:p>
            <a:pPr marL="174625" indent="-174625">
              <a:buFont typeface="Arial" panose="020B0604020202020204" pitchFamily="34" charset="0"/>
              <a:buChar char="•"/>
            </a:pPr>
            <a:r>
              <a:rPr lang="en-US" sz="1800">
                <a:cs typeface="Arial" panose="020B0604020202020204" pitchFamily="34" charset="0"/>
              </a:rPr>
              <a:t>Is used for all kinds of incidents by all types of organizations and at all levels of government; ICS is applicable to small incidents as well as large and complex ones.</a:t>
            </a:r>
            <a:endParaRPr lang="en-US" sz="1800"/>
          </a:p>
          <a:p>
            <a:pPr marL="174625" indent="-174625">
              <a:buFont typeface="Arial" panose="020B0604020202020204" pitchFamily="34" charset="0"/>
              <a:buChar char="•"/>
            </a:pPr>
            <a:r>
              <a:rPr lang="en-US" sz="1800">
                <a:cs typeface="Arial" panose="020B0604020202020204" pitchFamily="34" charset="0"/>
              </a:rPr>
              <a:t>Can be used not only for emergencies, or for planned events.</a:t>
            </a:r>
            <a:endParaRPr lang="en-US" sz="1800"/>
          </a:p>
          <a:p>
            <a:pPr marL="174625" indent="-174625">
              <a:buFont typeface="Arial" panose="020B0604020202020204" pitchFamily="34" charset="0"/>
              <a:buChar char="•"/>
            </a:pPr>
            <a:r>
              <a:rPr lang="en-US" sz="1800">
                <a:cs typeface="Arial" panose="020B0604020202020204" pitchFamily="34" charset="0"/>
              </a:rPr>
              <a:t>Enables a coordinated response among various jurisdictions and agencies.</a:t>
            </a:r>
            <a:endParaRPr lang="en-US" sz="1800"/>
          </a:p>
          <a:p>
            <a:pPr marL="174625" indent="-174625">
              <a:buFont typeface="Arial" panose="020B0604020202020204" pitchFamily="34" charset="0"/>
              <a:buChar char="•"/>
            </a:pPr>
            <a:r>
              <a:rPr lang="en-US" sz="1800">
                <a:cs typeface="Arial" panose="020B0604020202020204" pitchFamily="34" charset="0"/>
              </a:rPr>
              <a:t>Establishes common processes for incident-level planning and resource management.</a:t>
            </a:r>
            <a:endParaRPr lang="en-US" sz="1800"/>
          </a:p>
          <a:p>
            <a:pPr marL="174625" indent="-174625">
              <a:buFont typeface="Arial" panose="020B0604020202020204" pitchFamily="34" charset="0"/>
              <a:buChar char="•"/>
            </a:pPr>
            <a:r>
              <a:rPr lang="en-US" sz="1800">
                <a:cs typeface="Arial" panose="020B0604020202020204" pitchFamily="34" charset="0"/>
              </a:rPr>
              <a:t>Allows for the integration of resources (such as facilities, equipment, personnel) within a common organizational structure.</a:t>
            </a:r>
            <a:endParaRPr lang="en-US" sz="1800"/>
          </a:p>
        </p:txBody>
      </p:sp>
      <p:pic>
        <p:nvPicPr>
          <p:cNvPr id="6" name="Picture 5"/>
          <p:cNvPicPr>
            <a:picLocks noChangeAspect="1"/>
          </p:cNvPicPr>
          <p:nvPr/>
        </p:nvPicPr>
        <p:blipFill>
          <a:blip r:embed="rId2"/>
          <a:stretch>
            <a:fillRect/>
          </a:stretch>
        </p:blipFill>
        <p:spPr>
          <a:xfrm>
            <a:off x="260040" y="2023963"/>
            <a:ext cx="3250834" cy="3257245"/>
          </a:xfrm>
          <a:prstGeom prst="rect">
            <a:avLst/>
          </a:prstGeom>
        </p:spPr>
      </p:pic>
    </p:spTree>
    <p:extLst>
      <p:ext uri="{BB962C8B-B14F-4D97-AF65-F5344CB8AC3E}">
        <p14:creationId xmlns:p14="http://schemas.microsoft.com/office/powerpoint/2010/main" val="20332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ICS 100 Important? </a:t>
            </a:r>
          </a:p>
        </p:txBody>
      </p:sp>
      <p:sp>
        <p:nvSpPr>
          <p:cNvPr id="3" name="Content Placeholder 2"/>
          <p:cNvSpPr>
            <a:spLocks noGrp="1"/>
          </p:cNvSpPr>
          <p:nvPr>
            <p:ph sz="half" idx="1"/>
          </p:nvPr>
        </p:nvSpPr>
        <p:spPr>
          <a:xfrm>
            <a:off x="1097278" y="1845733"/>
            <a:ext cx="10058401" cy="4590694"/>
          </a:xfrm>
        </p:spPr>
        <p:txBody>
          <a:bodyPr>
            <a:normAutofit/>
          </a:bodyPr>
          <a:lstStyle/>
          <a:p>
            <a:pPr>
              <a:lnSpc>
                <a:spcPct val="120000"/>
              </a:lnSpc>
            </a:pPr>
            <a:r>
              <a:rPr lang="en-US"/>
              <a:t>Having a better understanding of the ICS structure and process helps different agencies work together in unprecedented ways in times of emergency</a:t>
            </a:r>
          </a:p>
          <a:p>
            <a:pPr>
              <a:lnSpc>
                <a:spcPct val="120000"/>
              </a:lnSpc>
            </a:pPr>
            <a:r>
              <a:rPr lang="en-US"/>
              <a:t>A poorly managed incident response can be devastating to our economy, the food supply, and our health and safety. With so much at stake, we must effectively manage our response efforts.</a:t>
            </a:r>
          </a:p>
          <a:p>
            <a:endParaRPr lang="en-US" b="1">
              <a:solidFill>
                <a:schemeClr val="accent1"/>
              </a:solidFill>
            </a:endParaRPr>
          </a:p>
        </p:txBody>
      </p:sp>
      <p:grpSp>
        <p:nvGrpSpPr>
          <p:cNvPr id="12" name="Group 11">
            <a:extLst>
              <a:ext uri="{FF2B5EF4-FFF2-40B4-BE49-F238E27FC236}">
                <a16:creationId xmlns:a16="http://schemas.microsoft.com/office/drawing/2014/main" id="{C1F2B8A2-6B15-2A8A-F1E0-835007F43D24}"/>
              </a:ext>
            </a:extLst>
          </p:cNvPr>
          <p:cNvGrpSpPr/>
          <p:nvPr/>
        </p:nvGrpSpPr>
        <p:grpSpPr>
          <a:xfrm>
            <a:off x="1232511" y="4141080"/>
            <a:ext cx="9620647" cy="1658515"/>
            <a:chOff x="1036321" y="4211248"/>
            <a:chExt cx="9620647" cy="1658515"/>
          </a:xfrm>
        </p:grpSpPr>
        <p:sp>
          <p:nvSpPr>
            <p:cNvPr id="4" name="Content Placeholder 2"/>
            <p:cNvSpPr txBox="1">
              <a:spLocks/>
            </p:cNvSpPr>
            <p:nvPr/>
          </p:nvSpPr>
          <p:spPr>
            <a:xfrm>
              <a:off x="1036322" y="4211248"/>
              <a:ext cx="9620646" cy="16585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t>ICS Helps Ensure:</a:t>
              </a:r>
            </a:p>
            <a:p>
              <a:pPr marL="339725" indent="-339725">
                <a:buClr>
                  <a:srgbClr val="FFFFFF"/>
                </a:buClr>
                <a:buFont typeface="Arial" panose="020B0604020202020204" pitchFamily="34" charset="0"/>
                <a:buChar char="•"/>
              </a:pPr>
              <a:r>
                <a:rPr lang="en-US" sz="1800"/>
                <a:t>The safety of responders, community members, and others</a:t>
              </a:r>
            </a:p>
            <a:p>
              <a:pPr marL="339725" indent="-339725">
                <a:buClr>
                  <a:srgbClr val="FFFFFF"/>
                </a:buClr>
                <a:buFont typeface="Arial" panose="020B0604020202020204" pitchFamily="34" charset="0"/>
                <a:buChar char="•"/>
              </a:pPr>
              <a:r>
                <a:rPr lang="en-US" sz="1800"/>
                <a:t>The achievement of incident objectives</a:t>
              </a:r>
            </a:p>
            <a:p>
              <a:pPr marL="339725" indent="-339725">
                <a:buClr>
                  <a:srgbClr val="FFFFFF"/>
                </a:buClr>
                <a:buFont typeface="Arial" panose="020B0604020202020204" pitchFamily="34" charset="0"/>
                <a:buChar char="•"/>
              </a:pPr>
              <a:r>
                <a:rPr lang="en-US" sz="1800"/>
                <a:t>The efficient use of resources</a:t>
              </a:r>
            </a:p>
          </p:txBody>
        </p:sp>
        <p:pic>
          <p:nvPicPr>
            <p:cNvPr id="8" name="Picture 7"/>
            <p:cNvPicPr>
              <a:picLocks noChangeAspect="1"/>
            </p:cNvPicPr>
            <p:nvPr/>
          </p:nvPicPr>
          <p:blipFill>
            <a:blip r:embed="rId2"/>
            <a:stretch>
              <a:fillRect/>
            </a:stretch>
          </p:blipFill>
          <p:spPr>
            <a:xfrm>
              <a:off x="1036321" y="4690585"/>
              <a:ext cx="262026" cy="246498"/>
            </a:xfrm>
            <a:prstGeom prst="rect">
              <a:avLst/>
            </a:prstGeom>
          </p:spPr>
        </p:pic>
        <p:pic>
          <p:nvPicPr>
            <p:cNvPr id="10" name="Picture 9">
              <a:extLst>
                <a:ext uri="{FF2B5EF4-FFF2-40B4-BE49-F238E27FC236}">
                  <a16:creationId xmlns:a16="http://schemas.microsoft.com/office/drawing/2014/main" id="{35FCF592-E63E-B2CE-EF94-BAE0A90EBC05}"/>
                </a:ext>
              </a:extLst>
            </p:cNvPr>
            <p:cNvPicPr>
              <a:picLocks noChangeAspect="1"/>
            </p:cNvPicPr>
            <p:nvPr/>
          </p:nvPicPr>
          <p:blipFill>
            <a:blip r:embed="rId2"/>
            <a:stretch>
              <a:fillRect/>
            </a:stretch>
          </p:blipFill>
          <p:spPr>
            <a:xfrm>
              <a:off x="1036321" y="5130553"/>
              <a:ext cx="262026" cy="246498"/>
            </a:xfrm>
            <a:prstGeom prst="rect">
              <a:avLst/>
            </a:prstGeom>
          </p:spPr>
        </p:pic>
        <p:pic>
          <p:nvPicPr>
            <p:cNvPr id="11" name="Picture 10">
              <a:extLst>
                <a:ext uri="{FF2B5EF4-FFF2-40B4-BE49-F238E27FC236}">
                  <a16:creationId xmlns:a16="http://schemas.microsoft.com/office/drawing/2014/main" id="{D0FE56DD-AE41-174C-D2FC-CEB6C9A0A1CF}"/>
                </a:ext>
              </a:extLst>
            </p:cNvPr>
            <p:cNvPicPr>
              <a:picLocks noChangeAspect="1"/>
            </p:cNvPicPr>
            <p:nvPr/>
          </p:nvPicPr>
          <p:blipFill>
            <a:blip r:embed="rId2"/>
            <a:stretch>
              <a:fillRect/>
            </a:stretch>
          </p:blipFill>
          <p:spPr>
            <a:xfrm>
              <a:off x="1036321" y="5538834"/>
              <a:ext cx="262026" cy="246498"/>
            </a:xfrm>
            <a:prstGeom prst="rect">
              <a:avLst/>
            </a:prstGeom>
          </p:spPr>
        </p:pic>
      </p:grpSp>
    </p:spTree>
    <p:extLst>
      <p:ext uri="{BB962C8B-B14F-4D97-AF65-F5344CB8AC3E}">
        <p14:creationId xmlns:p14="http://schemas.microsoft.com/office/powerpoint/2010/main" val="20946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E5EC-0336-FC28-14E9-59A0B4A315D9}"/>
              </a:ext>
            </a:extLst>
          </p:cNvPr>
          <p:cNvSpPr>
            <a:spLocks noGrp="1"/>
          </p:cNvSpPr>
          <p:nvPr>
            <p:ph type="title"/>
          </p:nvPr>
        </p:nvSpPr>
        <p:spPr/>
        <p:txBody>
          <a:bodyPr/>
          <a:lstStyle/>
          <a:p>
            <a:r>
              <a:rPr lang="en-US"/>
              <a:t>The Incident Command System:</a:t>
            </a:r>
          </a:p>
        </p:txBody>
      </p:sp>
      <p:sp>
        <p:nvSpPr>
          <p:cNvPr id="3" name="Content Placeholder 2">
            <a:extLst>
              <a:ext uri="{FF2B5EF4-FFF2-40B4-BE49-F238E27FC236}">
                <a16:creationId xmlns:a16="http://schemas.microsoft.com/office/drawing/2014/main" id="{F1BABCAC-01C5-7373-2633-9024D6A3E705}"/>
              </a:ext>
            </a:extLst>
          </p:cNvPr>
          <p:cNvSpPr>
            <a:spLocks noGrp="1"/>
          </p:cNvSpPr>
          <p:nvPr>
            <p:ph sz="half" idx="1"/>
          </p:nvPr>
        </p:nvSpPr>
        <p:spPr>
          <a:xfrm>
            <a:off x="1097278" y="1845734"/>
            <a:ext cx="10153427" cy="4023360"/>
          </a:xfrm>
        </p:spPr>
        <p:txBody>
          <a:bodyPr>
            <a:normAutofit/>
          </a:bodyPr>
          <a:lstStyle/>
          <a:p>
            <a:pPr lvl="2">
              <a:lnSpc>
                <a:spcPct val="120000"/>
              </a:lnSpc>
              <a:spcBef>
                <a:spcPts val="600"/>
              </a:spcBef>
              <a:buFont typeface="Arial" panose="020B0604020202020204" pitchFamily="34" charset="0"/>
              <a:buChar char="•"/>
            </a:pPr>
            <a:r>
              <a:rPr lang="en-US" sz="2000"/>
              <a:t>Fosters new cooperation and collaboration</a:t>
            </a:r>
          </a:p>
          <a:p>
            <a:pPr lvl="2">
              <a:lnSpc>
                <a:spcPct val="120000"/>
              </a:lnSpc>
              <a:spcBef>
                <a:spcPts val="600"/>
              </a:spcBef>
              <a:buFont typeface="Arial" panose="020B0604020202020204" pitchFamily="34" charset="0"/>
              <a:buChar char="•"/>
            </a:pPr>
            <a:r>
              <a:rPr lang="en-US" sz="2000"/>
              <a:t>Clarifies the chain of command and supervision responsibilities </a:t>
            </a:r>
          </a:p>
          <a:p>
            <a:pPr lvl="2">
              <a:lnSpc>
                <a:spcPct val="120000"/>
              </a:lnSpc>
              <a:spcBef>
                <a:spcPts val="600"/>
              </a:spcBef>
              <a:buFont typeface="Arial" panose="020B0604020202020204" pitchFamily="34" charset="0"/>
              <a:buChar char="•"/>
            </a:pPr>
            <a:r>
              <a:rPr lang="en-US" sz="2000"/>
              <a:t>Improves accountability</a:t>
            </a:r>
          </a:p>
          <a:p>
            <a:pPr lvl="2">
              <a:lnSpc>
                <a:spcPct val="120000"/>
              </a:lnSpc>
              <a:spcBef>
                <a:spcPts val="600"/>
              </a:spcBef>
              <a:buFont typeface="Arial" panose="020B0604020202020204" pitchFamily="34" charset="0"/>
              <a:buChar char="•"/>
            </a:pPr>
            <a:r>
              <a:rPr lang="en-US" sz="2000"/>
              <a:t>Provides an orderly, systematic planning process with standardized concepts and terminology</a:t>
            </a:r>
          </a:p>
          <a:p>
            <a:pPr lvl="2">
              <a:lnSpc>
                <a:spcPct val="120000"/>
              </a:lnSpc>
              <a:spcBef>
                <a:spcPts val="600"/>
              </a:spcBef>
              <a:buFont typeface="Arial" panose="020B0604020202020204" pitchFamily="34" charset="0"/>
              <a:buChar char="•"/>
            </a:pPr>
            <a:r>
              <a:rPr lang="en-US" sz="2000"/>
              <a:t>Implements a common, flexible, predesigned management structure</a:t>
            </a:r>
          </a:p>
          <a:p>
            <a:pPr lvl="2">
              <a:lnSpc>
                <a:spcPct val="120000"/>
              </a:lnSpc>
              <a:spcBef>
                <a:spcPts val="600"/>
              </a:spcBef>
              <a:buFont typeface="Arial" panose="020B0604020202020204" pitchFamily="34" charset="0"/>
              <a:buChar char="•"/>
            </a:pPr>
            <a:r>
              <a:rPr lang="en-US" sz="2000"/>
              <a:t>Helps different agencies and people who are not used to working together in stressful situations to respond safely and effectively</a:t>
            </a:r>
            <a:endParaRPr lang="en-US"/>
          </a:p>
          <a:p>
            <a:endParaRPr lang="en-US"/>
          </a:p>
        </p:txBody>
      </p:sp>
    </p:spTree>
    <p:extLst>
      <p:ext uri="{BB962C8B-B14F-4D97-AF65-F5344CB8AC3E}">
        <p14:creationId xmlns:p14="http://schemas.microsoft.com/office/powerpoint/2010/main" val="113320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ICS is a Component of the National Incident Management System (NIMS)</a:t>
            </a:r>
          </a:p>
        </p:txBody>
      </p:sp>
      <p:sp>
        <p:nvSpPr>
          <p:cNvPr id="3" name="Content Placeholder 2"/>
          <p:cNvSpPr>
            <a:spLocks noGrp="1"/>
          </p:cNvSpPr>
          <p:nvPr>
            <p:ph sz="half" idx="1"/>
          </p:nvPr>
        </p:nvSpPr>
        <p:spPr>
          <a:xfrm>
            <a:off x="1097278" y="1845733"/>
            <a:ext cx="8612779" cy="4407022"/>
          </a:xfrm>
        </p:spPr>
        <p:txBody>
          <a:bodyPr>
            <a:normAutofit/>
          </a:bodyPr>
          <a:lstStyle/>
          <a:p>
            <a:pPr>
              <a:lnSpc>
                <a:spcPct val="120000"/>
              </a:lnSpc>
              <a:spcBef>
                <a:spcPct val="100000"/>
              </a:spcBef>
              <a:buSzPct val="99000"/>
            </a:pPr>
            <a:r>
              <a:rPr lang="en-US"/>
              <a:t>The National Incident Management System (NIMS) helps governments, organizations, and businesses work together to prevent, respond to, and recover from incidents. It offers a clear plan for managing everything from everyday events to large emergencies that require federal assistance.</a:t>
            </a:r>
          </a:p>
          <a:p>
            <a:pPr>
              <a:lnSpc>
                <a:spcPct val="120000"/>
              </a:lnSpc>
              <a:spcBef>
                <a:spcPct val="100000"/>
              </a:spcBef>
              <a:buSzPct val="99000"/>
            </a:pPr>
            <a:r>
              <a:rPr lang="en-US">
                <a:cs typeface="Arial" panose="020B0604020202020204" pitchFamily="34" charset="0"/>
              </a:rPr>
              <a:t>NIMS is organized into three major components: </a:t>
            </a:r>
            <a:endParaRPr lang="en-US"/>
          </a:p>
          <a:p>
            <a:pPr marL="174625" indent="-174625">
              <a:lnSpc>
                <a:spcPct val="120000"/>
              </a:lnSpc>
              <a:spcBef>
                <a:spcPts val="600"/>
              </a:spcBef>
              <a:buSzPct val="99000"/>
              <a:buFont typeface="Arial" panose="020B0604020202020204" pitchFamily="34" charset="0"/>
              <a:buChar char="•"/>
            </a:pPr>
            <a:r>
              <a:rPr lang="en-US" sz="1600">
                <a:cs typeface="Arial" panose="020B0604020202020204" pitchFamily="34" charset="0"/>
              </a:rPr>
              <a:t>Resource Management</a:t>
            </a:r>
          </a:p>
          <a:p>
            <a:pPr marL="174625" indent="-174625">
              <a:lnSpc>
                <a:spcPct val="120000"/>
              </a:lnSpc>
              <a:spcBef>
                <a:spcPts val="600"/>
              </a:spcBef>
              <a:buSzPct val="99000"/>
              <a:buFont typeface="Arial" panose="020B0604020202020204" pitchFamily="34" charset="0"/>
              <a:buChar char="•"/>
            </a:pPr>
            <a:r>
              <a:rPr lang="en-US" sz="1600">
                <a:cs typeface="Arial" panose="020B0604020202020204" pitchFamily="34" charset="0"/>
              </a:rPr>
              <a:t>Command and Coordination - including the Incident Command System</a:t>
            </a:r>
          </a:p>
          <a:p>
            <a:pPr marL="174625" indent="-174625">
              <a:lnSpc>
                <a:spcPct val="120000"/>
              </a:lnSpc>
              <a:spcBef>
                <a:spcPts val="600"/>
              </a:spcBef>
              <a:buSzPct val="99000"/>
              <a:buFont typeface="Arial" panose="020B0604020202020204" pitchFamily="34" charset="0"/>
              <a:buChar char="•"/>
            </a:pPr>
            <a:r>
              <a:rPr lang="en-US" sz="1600">
                <a:cs typeface="Arial" panose="020B0604020202020204" pitchFamily="34" charset="0"/>
              </a:rPr>
              <a:t>Communications and Information Management</a:t>
            </a:r>
            <a:endParaRPr lang="en-US" sz="1600"/>
          </a:p>
          <a:p>
            <a:pPr>
              <a:lnSpc>
                <a:spcPct val="120000"/>
              </a:lnSpc>
              <a:spcBef>
                <a:spcPct val="100000"/>
              </a:spcBef>
              <a:buSzPct val="99000"/>
            </a:pP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377" b="100000" l="0" r="100000">
                        <a14:backgroundMark x1="34894" y1="73492" x2="45317" y2="75137"/>
                        <a14:backgroundMark x1="51208" y1="74771" x2="64653" y2="73857"/>
                        <a14:backgroundMark x1="75378" y1="82815" x2="75378" y2="82815"/>
                      </a14:backgroundRemoval>
                    </a14:imgEffect>
                  </a14:imgLayer>
                </a14:imgProps>
              </a:ext>
            </a:extLst>
          </a:blip>
          <a:stretch>
            <a:fillRect/>
          </a:stretch>
        </p:blipFill>
        <p:spPr>
          <a:xfrm>
            <a:off x="8191500" y="2499005"/>
            <a:ext cx="4000500" cy="3305548"/>
          </a:xfrm>
          <a:prstGeom prst="rect">
            <a:avLst/>
          </a:prstGeom>
        </p:spPr>
      </p:pic>
    </p:spTree>
    <p:extLst>
      <p:ext uri="{BB962C8B-B14F-4D97-AF65-F5344CB8AC3E}">
        <p14:creationId xmlns:p14="http://schemas.microsoft.com/office/powerpoint/2010/main" val="27927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NIMS Characteristics </a:t>
            </a:r>
          </a:p>
        </p:txBody>
      </p:sp>
      <p:pic>
        <p:nvPicPr>
          <p:cNvPr id="6" name="Picture 5"/>
          <p:cNvPicPr>
            <a:picLocks noChangeAspect="1"/>
          </p:cNvPicPr>
          <p:nvPr/>
        </p:nvPicPr>
        <p:blipFill>
          <a:blip r:embed="rId2"/>
          <a:stretch>
            <a:fillRect/>
          </a:stretch>
        </p:blipFill>
        <p:spPr>
          <a:xfrm>
            <a:off x="3220101" y="1776591"/>
            <a:ext cx="5812757" cy="3641643"/>
          </a:xfrm>
          <a:prstGeom prst="rect">
            <a:avLst/>
          </a:prstGeom>
        </p:spPr>
      </p:pic>
      <p:grpSp>
        <p:nvGrpSpPr>
          <p:cNvPr id="10" name="Group 9"/>
          <p:cNvGrpSpPr/>
          <p:nvPr/>
        </p:nvGrpSpPr>
        <p:grpSpPr>
          <a:xfrm>
            <a:off x="3567083" y="5418234"/>
            <a:ext cx="5606473" cy="802353"/>
            <a:chOff x="3140730" y="5362999"/>
            <a:chExt cx="5606473" cy="802353"/>
          </a:xfrm>
        </p:grpSpPr>
        <p:sp>
          <p:nvSpPr>
            <p:cNvPr id="7" name="TextBox 6"/>
            <p:cNvSpPr txBox="1"/>
            <p:nvPr/>
          </p:nvSpPr>
          <p:spPr>
            <a:xfrm>
              <a:off x="3981240" y="5457466"/>
              <a:ext cx="4765963"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There are 14</a:t>
              </a:r>
            </a:p>
          </p:txBody>
        </p:sp>
        <p:sp>
          <p:nvSpPr>
            <p:cNvPr id="8" name="5-Point Star 7"/>
            <p:cNvSpPr/>
            <p:nvPr/>
          </p:nvSpPr>
          <p:spPr>
            <a:xfrm>
              <a:off x="3140730" y="5362999"/>
              <a:ext cx="840510" cy="7389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065031" y="5362999"/>
              <a:ext cx="840510" cy="7389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8908501"/>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17406D"/>
      </a:dk2>
      <a:lt2>
        <a:srgbClr val="DBEFF9"/>
      </a:lt2>
      <a:accent1>
        <a:srgbClr val="003366"/>
      </a:accent1>
      <a:accent2>
        <a:srgbClr val="336699"/>
      </a:accent2>
      <a:accent3>
        <a:srgbClr val="0BD0D9"/>
      </a:accent3>
      <a:accent4>
        <a:srgbClr val="10CF9B"/>
      </a:accent4>
      <a:accent5>
        <a:srgbClr val="003366"/>
      </a:accent5>
      <a:accent6>
        <a:srgbClr val="006699"/>
      </a:accent6>
      <a:hlink>
        <a:srgbClr val="336699"/>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3D6D0EA7BAD4CABF1F222F5BADFA4" ma:contentTypeVersion="10" ma:contentTypeDescription="Create a new document." ma:contentTypeScope="" ma:versionID="2042452edd1b145540bd738f17fe5b86">
  <xsd:schema xmlns:xsd="http://www.w3.org/2001/XMLSchema" xmlns:xs="http://www.w3.org/2001/XMLSchema" xmlns:p="http://schemas.microsoft.com/office/2006/metadata/properties" xmlns:ns2="182ffeef-3ae8-42ec-901f-d82e45426b80" xmlns:ns3="fdf4186a-2871-4f61-a8c7-4b2d4e859b64" targetNamespace="http://schemas.microsoft.com/office/2006/metadata/properties" ma:root="true" ma:fieldsID="313dba5009800a3ddd71e135fe249f9b" ns2:_="" ns3:_="">
    <xsd:import namespace="182ffeef-3ae8-42ec-901f-d82e45426b80"/>
    <xsd:import namespace="fdf4186a-2871-4f61-a8c7-4b2d4e859b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ffeef-3ae8-42ec-901f-d82e45426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d3e7492-0127-480d-8108-0cad1fba82c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f4186a-2871-4f61-a8c7-4b2d4e859b6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04c725c-9eb7-4a6d-bd56-efaede9929ef}" ma:internalName="TaxCatchAll" ma:showField="CatchAllData" ma:web="fdf4186a-2871-4f61-a8c7-4b2d4e859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2ffeef-3ae8-42ec-901f-d82e45426b80">
      <Terms xmlns="http://schemas.microsoft.com/office/infopath/2007/PartnerControls"/>
    </lcf76f155ced4ddcb4097134ff3c332f>
    <TaxCatchAll xmlns="fdf4186a-2871-4f61-a8c7-4b2d4e859b64" xsi:nil="true"/>
  </documentManagement>
</p:properties>
</file>

<file path=customXml/itemProps1.xml><?xml version="1.0" encoding="utf-8"?>
<ds:datastoreItem xmlns:ds="http://schemas.openxmlformats.org/officeDocument/2006/customXml" ds:itemID="{9E00D09B-96D4-41F6-964D-B4D16F56E5D3}">
  <ds:schemaRefs>
    <ds:schemaRef ds:uri="182ffeef-3ae8-42ec-901f-d82e45426b80"/>
    <ds:schemaRef ds:uri="fdf4186a-2871-4f61-a8c7-4b2d4e859b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378E37-656E-4EA2-917A-75E9BA87AE92}">
  <ds:schemaRefs>
    <ds:schemaRef ds:uri="http://schemas.microsoft.com/sharepoint/v3/contenttype/forms"/>
  </ds:schemaRefs>
</ds:datastoreItem>
</file>

<file path=customXml/itemProps3.xml><?xml version="1.0" encoding="utf-8"?>
<ds:datastoreItem xmlns:ds="http://schemas.openxmlformats.org/officeDocument/2006/customXml" ds:itemID="{E458D808-3FE9-4746-B0CA-48A8EAB42E1F}">
  <ds:schemaRefs>
    <ds:schemaRef ds:uri="182ffeef-3ae8-42ec-901f-d82e45426b80"/>
    <ds:schemaRef ds:uri="2a5515fa-473a-422b-abb3-ec6349f05085"/>
    <ds:schemaRef ds:uri="fdf4186a-2871-4f61-a8c7-4b2d4e859b6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Retrospect</vt:lpstr>
      <vt:lpstr>ICS 100: Introduction to the Incident Command System </vt:lpstr>
      <vt:lpstr>PowerPoint Presentation</vt:lpstr>
      <vt:lpstr>A GO Health MRC Training Associated with IS-100.C: Introduction to the Incident Command System, ICS 100 course with FEMA</vt:lpstr>
      <vt:lpstr>Online Course Structure </vt:lpstr>
      <vt:lpstr>What is ICS? </vt:lpstr>
      <vt:lpstr>Why is ICS 100 Important? </vt:lpstr>
      <vt:lpstr>The Incident Command System:</vt:lpstr>
      <vt:lpstr>ICS is a Component of the National Incident Management System (NIMS)</vt:lpstr>
      <vt:lpstr>NIMS Characteristics </vt:lpstr>
      <vt:lpstr>ICS Structure</vt:lpstr>
      <vt:lpstr>Chain of Command</vt:lpstr>
      <vt:lpstr>Manageable Span of Control </vt:lpstr>
      <vt:lpstr>Transfer of Command</vt:lpstr>
      <vt:lpstr>Management by Objectives</vt:lpstr>
      <vt:lpstr>Unified Command</vt:lpstr>
      <vt:lpstr>ICS Functional Area Descriptions</vt:lpstr>
      <vt:lpstr>ICS Command Staff </vt:lpstr>
      <vt:lpstr>ICS Core Functional Area Descriptions</vt:lpstr>
      <vt:lpstr>How to complete the ICS100 training online and get your certificate:</vt:lpstr>
      <vt:lpstr>Quiz!</vt:lpstr>
      <vt:lpstr>Incident objectives that drive incident operations are established by: </vt:lpstr>
      <vt:lpstr>Incident objectives that drive incident operations are established by: </vt:lpstr>
      <vt:lpstr>Which ICS functional area sets the incident objectives, strategies, and priorities, and has overall responsibility for the incident?</vt:lpstr>
      <vt:lpstr>Which ICS functional area sets the incident objectives, strategies, and priorities, and has overall responsibility for the incident?</vt:lpstr>
      <vt:lpstr>How many NIMS Management Characteristics are there?</vt:lpstr>
      <vt:lpstr>How many NIMS Management Characteristics are there?</vt:lpstr>
      <vt:lpstr>If the Incident Commander designates personnel to provide public information, safety, and liaison services, the personnel are collectively referred to as the:</vt:lpstr>
      <vt:lpstr>If the Incident Commander designates personnel to provide public information, safety, and liaison services, the personnel are collectively referred to as the:</vt:lpstr>
      <vt:lpstr>To ensure a smooth transfer, the outgoing Incident Commander should provide a(n) ___________ to the new Incident Commander.</vt:lpstr>
      <vt:lpstr>To ensure a smooth transfer, the outgoing Incident Commander should provide a(n) ___________ to the new Incident Commander.</vt:lpstr>
      <vt:lpstr>Congratulations!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dc:title>
  <dc:creator>William Mayer</dc:creator>
  <cp:revision>1</cp:revision>
  <dcterms:created xsi:type="dcterms:W3CDTF">2022-06-20T19:18:56Z</dcterms:created>
  <dcterms:modified xsi:type="dcterms:W3CDTF">2025-06-03T14:31:42Z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2025-02-28T17:18:16Z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0193d60a-e618-4e38-b1cf-03b3dfb6a7a9</vt:lpwstr>
  </property>
  <property fmtid="{D5CDD505-2E9C-101B-9397-08002B2CF9AE}" pid="7" name="MSIP_Label_defa4170-0d19-0005-0004-bc88714345d2_ActionId">
    <vt:lpwstr>a18f235c-d8b6-444c-b7bd-910679c56954</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y fmtid="{D5CDD505-2E9C-101B-9397-08002B2CF9AE}" pid="10" name="ContentTypeId">
    <vt:lpwstr>0x010100A2D3D6D0EA7BAD4CABF1F222F5BADFA4</vt:lpwstr>
  </property>
  <property fmtid="{D5CDD505-2E9C-101B-9397-08002B2CF9AE}" pid="11" name="MediaServiceImageTags">
    <vt:lpwstr/>
  </property>
</Properties>
</file>